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5"/>
  </p:notesMasterIdLst>
  <p:sldIdLst>
    <p:sldId id="256" r:id="rId2"/>
    <p:sldId id="269" r:id="rId3"/>
    <p:sldId id="257" r:id="rId4"/>
    <p:sldId id="260" r:id="rId5"/>
    <p:sldId id="265" r:id="rId6"/>
    <p:sldId id="266" r:id="rId7"/>
    <p:sldId id="272" r:id="rId8"/>
    <p:sldId id="273" r:id="rId9"/>
    <p:sldId id="274" r:id="rId10"/>
    <p:sldId id="275" r:id="rId11"/>
    <p:sldId id="285" r:id="rId12"/>
    <p:sldId id="270" r:id="rId13"/>
    <p:sldId id="296" r:id="rId14"/>
    <p:sldId id="259" r:id="rId15"/>
    <p:sldId id="297" r:id="rId16"/>
    <p:sldId id="261" r:id="rId17"/>
    <p:sldId id="262" r:id="rId18"/>
    <p:sldId id="263" r:id="rId19"/>
    <p:sldId id="264" r:id="rId20"/>
    <p:sldId id="282" r:id="rId21"/>
    <p:sldId id="286" r:id="rId22"/>
    <p:sldId id="288" r:id="rId23"/>
    <p:sldId id="267" r:id="rId24"/>
    <p:sldId id="268" r:id="rId25"/>
    <p:sldId id="276" r:id="rId26"/>
    <p:sldId id="277" r:id="rId27"/>
    <p:sldId id="278" r:id="rId28"/>
    <p:sldId id="279" r:id="rId29"/>
    <p:sldId id="287" r:id="rId30"/>
    <p:sldId id="283" r:id="rId31"/>
    <p:sldId id="284" r:id="rId32"/>
    <p:sldId id="298" r:id="rId33"/>
    <p:sldId id="289" r:id="rId34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00"/>
    <a:srgbClr val="CCFF66"/>
    <a:srgbClr val="00CCFF"/>
    <a:srgbClr val="66FF33"/>
    <a:srgbClr val="FF00FF"/>
    <a:srgbClr val="CC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8432232429279674"/>
          <c:y val="4.8102470126247188E-2"/>
          <c:w val="0.53367660639642278"/>
          <c:h val="0.8301669722001705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Arkusz1!$B$2:$B$7</c:f>
              <c:numCache>
                <c:formatCode>#,##0.00</c:formatCode>
                <c:ptCount val="6"/>
                <c:pt idx="0">
                  <c:v>3608254</c:v>
                </c:pt>
                <c:pt idx="1">
                  <c:v>3489042</c:v>
                </c:pt>
                <c:pt idx="2">
                  <c:v>3303156</c:v>
                </c:pt>
                <c:pt idx="3">
                  <c:v>3287367</c:v>
                </c:pt>
                <c:pt idx="4">
                  <c:v>3308496</c:v>
                </c:pt>
                <c:pt idx="5">
                  <c:v>3342791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Arkusz1!$C$2:$C$7</c:f>
              <c:numCache>
                <c:formatCode>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69273.27</c:v>
                </c:pt>
                <c:pt idx="3">
                  <c:v>208463.73</c:v>
                </c:pt>
                <c:pt idx="4">
                  <c:v>229871.35999999996</c:v>
                </c:pt>
                <c:pt idx="5">
                  <c:v>200000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wpływy z usług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Arkusz1!$D$2:$D$7</c:f>
              <c:numCache>
                <c:formatCode>#,##0.00</c:formatCode>
                <c:ptCount val="6"/>
                <c:pt idx="0">
                  <c:v>49329.2</c:v>
                </c:pt>
                <c:pt idx="1">
                  <c:v>44737.53</c:v>
                </c:pt>
                <c:pt idx="2">
                  <c:v>49199.68</c:v>
                </c:pt>
                <c:pt idx="3">
                  <c:v>12630.5</c:v>
                </c:pt>
                <c:pt idx="4">
                  <c:v>8607</c:v>
                </c:pt>
                <c:pt idx="5">
                  <c:v>12000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wpływy z innych gmin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Arkusz1!$E$2:$E$7</c:f>
              <c:numCache>
                <c:formatCode>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41371.659999999996</c:v>
                </c:pt>
                <c:pt idx="4">
                  <c:v>37220.25</c:v>
                </c:pt>
                <c:pt idx="5">
                  <c:v>50000</c:v>
                </c:pt>
              </c:numCache>
            </c:numRef>
          </c:val>
        </c:ser>
        <c:dLbls/>
        <c:axId val="92990848"/>
        <c:axId val="93926528"/>
      </c:barChart>
      <c:catAx>
        <c:axId val="92990848"/>
        <c:scaling>
          <c:orientation val="minMax"/>
        </c:scaling>
        <c:axPos val="b"/>
        <c:numFmt formatCode="General" sourceLinked="1"/>
        <c:tickLblPos val="nextTo"/>
        <c:crossAx val="93926528"/>
        <c:crosses val="autoZero"/>
        <c:auto val="1"/>
        <c:lblAlgn val="ctr"/>
        <c:lblOffset val="100"/>
      </c:catAx>
      <c:valAx>
        <c:axId val="93926528"/>
        <c:scaling>
          <c:orientation val="minMax"/>
        </c:scaling>
        <c:axPos val="l"/>
        <c:majorGridlines/>
        <c:numFmt formatCode="#,##0.00" sourceLinked="1"/>
        <c:tickLblPos val="nextTo"/>
        <c:crossAx val="929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43102945465155"/>
          <c:y val="0.25563863425308603"/>
          <c:w val="0.25730971128608932"/>
          <c:h val="0.586933653677681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Z REZERWĄ</c:v>
                </c:pt>
              </c:strCache>
            </c:strRef>
          </c:tx>
          <c:dLbls>
            <c:showVal val="1"/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5852745.5500000007</c:v>
                </c:pt>
                <c:pt idx="1">
                  <c:v>5995654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BEZ REZERWY</c:v>
                </c:pt>
              </c:strCache>
            </c:strRef>
          </c:tx>
          <c:dLbls>
            <c:showVal val="1"/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6120472.79</c:v>
                </c:pt>
                <c:pt idx="1">
                  <c:v>6309277.25</c:v>
                </c:pt>
              </c:numCache>
            </c:numRef>
          </c:val>
        </c:ser>
        <c:dLbls/>
        <c:axId val="137267072"/>
        <c:axId val="137268608"/>
      </c:barChart>
      <c:catAx>
        <c:axId val="137267072"/>
        <c:scaling>
          <c:orientation val="minMax"/>
        </c:scaling>
        <c:axPos val="b"/>
        <c:numFmt formatCode="General" sourceLinked="1"/>
        <c:tickLblPos val="nextTo"/>
        <c:crossAx val="137268608"/>
        <c:crosses val="autoZero"/>
        <c:auto val="1"/>
        <c:lblAlgn val="ctr"/>
        <c:lblOffset val="100"/>
      </c:catAx>
      <c:valAx>
        <c:axId val="137268608"/>
        <c:scaling>
          <c:orientation val="minMax"/>
        </c:scaling>
        <c:axPos val="l"/>
        <c:majorGridlines/>
        <c:numFmt formatCode="General" sourceLinked="1"/>
        <c:tickLblPos val="nextTo"/>
        <c:crossAx val="1372670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Srebrna Góra</c:v>
                </c:pt>
              </c:strCache>
            </c:strRef>
          </c:tx>
          <c:spPr>
            <a:solidFill>
              <a:srgbClr val="00CCFF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368697.25</c:v>
                </c:pt>
                <c:pt idx="1">
                  <c:v>397371.62</c:v>
                </c:pt>
                <c:pt idx="2">
                  <c:v>388386.04</c:v>
                </c:pt>
                <c:pt idx="3">
                  <c:v>345000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Stoszowice</c:v>
                </c:pt>
              </c:strCache>
            </c:strRef>
          </c:tx>
          <c:spPr>
            <a:solidFill>
              <a:srgbClr val="CCFF66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235304.2</c:v>
                </c:pt>
                <c:pt idx="1">
                  <c:v>263437.34000000003</c:v>
                </c:pt>
                <c:pt idx="2">
                  <c:v>264253.03000000009</c:v>
                </c:pt>
                <c:pt idx="3">
                  <c:v>255000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Grodziszcze</c:v>
                </c:pt>
              </c:strCache>
            </c:strRef>
          </c:tx>
          <c:spPr>
            <a:solidFill>
              <a:srgbClr val="FF6600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Arkusz1!$D$2:$D$5</c:f>
              <c:numCache>
                <c:formatCode>#,##0.00</c:formatCode>
                <c:ptCount val="4"/>
                <c:pt idx="0">
                  <c:v>183430.19</c:v>
                </c:pt>
                <c:pt idx="1">
                  <c:v>172162.37</c:v>
                </c:pt>
                <c:pt idx="2">
                  <c:v>195432.41999999998</c:v>
                </c:pt>
                <c:pt idx="3">
                  <c:v>200000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Przedborowa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Arkusz1!$E$2:$E$5</c:f>
              <c:numCache>
                <c:formatCode>#,##0.00</c:formatCode>
                <c:ptCount val="4"/>
                <c:pt idx="0">
                  <c:v>319517.23000000004</c:v>
                </c:pt>
                <c:pt idx="1">
                  <c:v>351492.33999999997</c:v>
                </c:pt>
                <c:pt idx="2">
                  <c:v>372571</c:v>
                </c:pt>
                <c:pt idx="3">
                  <c:v>391878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Inne gminy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Arkusz1!$F$2:$F$5</c:f>
              <c:numCache>
                <c:formatCode>#,##0.00</c:formatCode>
                <c:ptCount val="4"/>
                <c:pt idx="0">
                  <c:v>18157.43</c:v>
                </c:pt>
                <c:pt idx="1">
                  <c:v>33151.629999999997</c:v>
                </c:pt>
                <c:pt idx="2">
                  <c:v>90800</c:v>
                </c:pt>
                <c:pt idx="3">
                  <c:v>27000</c:v>
                </c:pt>
              </c:numCache>
            </c:numRef>
          </c:val>
        </c:ser>
        <c:dLbls/>
        <c:axId val="137799168"/>
        <c:axId val="137800704"/>
      </c:barChart>
      <c:catAx>
        <c:axId val="137799168"/>
        <c:scaling>
          <c:orientation val="minMax"/>
        </c:scaling>
        <c:axPos val="b"/>
        <c:numFmt formatCode="General" sourceLinked="1"/>
        <c:tickLblPos val="nextTo"/>
        <c:crossAx val="137800704"/>
        <c:crosses val="autoZero"/>
        <c:auto val="1"/>
        <c:lblAlgn val="ctr"/>
        <c:lblOffset val="100"/>
      </c:catAx>
      <c:valAx>
        <c:axId val="137800704"/>
        <c:scaling>
          <c:orientation val="minMax"/>
        </c:scaling>
        <c:axPos val="l"/>
        <c:majorGridlines/>
        <c:numFmt formatCode="#,##0.00" sourceLinked="1"/>
        <c:tickLblPos val="nextTo"/>
        <c:crossAx val="1377991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5723899095946345"/>
          <c:y val="4.3301272003417574E-2"/>
          <c:w val="0.5521177213959364"/>
          <c:h val="0.6295720490609005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2654642.77</c:v>
                </c:pt>
                <c:pt idx="1">
                  <c:v>2095821.72</c:v>
                </c:pt>
                <c:pt idx="2">
                  <c:v>1249616</c:v>
                </c:pt>
                <c:pt idx="3">
                  <c:v>3825998.7800000003</c:v>
                </c:pt>
                <c:pt idx="4">
                  <c:v>2029212.1700000002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Zespołu Szkół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849411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1466164.06</c:v>
                </c:pt>
                <c:pt idx="1">
                  <c:v>1428226.59</c:v>
                </c:pt>
                <c:pt idx="2">
                  <c:v>733248</c:v>
                </c:pt>
                <c:pt idx="3">
                  <c:v>2152073.66</c:v>
                </c:pt>
                <c:pt idx="4">
                  <c:v>1346433.26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Przedszkola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1217615.3</c:v>
                </c:pt>
                <c:pt idx="1">
                  <c:v>1032800.76</c:v>
                </c:pt>
                <c:pt idx="2">
                  <c:v>336498</c:v>
                </c:pt>
                <c:pt idx="3">
                  <c:v>1558912.46</c:v>
                </c:pt>
                <c:pt idx="4">
                  <c:v>652561.9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dotacja dla gminnych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Arkusz1!$F$2:$F$6</c:f>
              <c:numCache>
                <c:formatCode>#,##0.00</c:formatCode>
                <c:ptCount val="5"/>
                <c:pt idx="0">
                  <c:v>832971.33000000007</c:v>
                </c:pt>
                <c:pt idx="1">
                  <c:v>684000</c:v>
                </c:pt>
                <c:pt idx="2">
                  <c:v>0</c:v>
                </c:pt>
                <c:pt idx="3">
                  <c:v>0</c:v>
                </c:pt>
                <c:pt idx="4">
                  <c:v>30002.240000000005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 dotacja spoza gminy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Arkusz1!$G$2:$G$6</c:f>
              <c:numCache>
                <c:formatCode>#,##0.00</c:formatCode>
                <c:ptCount val="5"/>
                <c:pt idx="0">
                  <c:v>33151.629999999997</c:v>
                </c:pt>
                <c:pt idx="1">
                  <c:v>13000.66</c:v>
                </c:pt>
                <c:pt idx="2">
                  <c:v>33839</c:v>
                </c:pt>
                <c:pt idx="3">
                  <c:v>39694.57</c:v>
                </c:pt>
                <c:pt idx="4">
                  <c:v>20888.2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Dowożenie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Arkusz1!$H$2:$H$6</c:f>
              <c:numCache>
                <c:formatCode>#,##0.00</c:formatCode>
                <c:ptCount val="5"/>
                <c:pt idx="0">
                  <c:v>341044.45</c:v>
                </c:pt>
                <c:pt idx="1">
                  <c:v>171221.4</c:v>
                </c:pt>
                <c:pt idx="2">
                  <c:v>210912</c:v>
                </c:pt>
                <c:pt idx="3">
                  <c:v>349323.9</c:v>
                </c:pt>
                <c:pt idx="4">
                  <c:v>219167.9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Stołówki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Arkusz1!$I$2:$I$6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92958</c:v>
                </c:pt>
                <c:pt idx="3">
                  <c:v>0</c:v>
                </c:pt>
                <c:pt idx="4">
                  <c:v>342567.04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Arkusz1!$J$2:$J$6</c:f>
              <c:numCache>
                <c:formatCode>#,##0.00</c:formatCode>
                <c:ptCount val="5"/>
                <c:pt idx="0">
                  <c:v>450</c:v>
                </c:pt>
                <c:pt idx="1">
                  <c:v>0</c:v>
                </c:pt>
                <c:pt idx="2">
                  <c:v>0</c:v>
                </c:pt>
                <c:pt idx="3">
                  <c:v>544774.81000000017</c:v>
                </c:pt>
                <c:pt idx="4">
                  <c:v>29443.420000000002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Arkusz1!$K$2:$K$6</c:f>
              <c:numCache>
                <c:formatCode>#,##0.00</c:formatCode>
                <c:ptCount val="5"/>
                <c:pt idx="0">
                  <c:v>376170.95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38230400"/>
        <c:axId val="138248576"/>
      </c:barChart>
      <c:catAx>
        <c:axId val="1382304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38248576"/>
        <c:crosses val="autoZero"/>
        <c:auto val="1"/>
        <c:lblAlgn val="ctr"/>
        <c:lblOffset val="100"/>
      </c:catAx>
      <c:valAx>
        <c:axId val="138248576"/>
        <c:scaling>
          <c:orientation val="minMax"/>
        </c:scaling>
        <c:axPos val="l"/>
        <c:majorGridlines/>
        <c:numFmt formatCode="#,##0.00" sourceLinked="1"/>
        <c:tickLblPos val="nextTo"/>
        <c:crossAx val="13823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7276173811607"/>
          <c:y val="4.3171529604007497E-2"/>
          <c:w val="0.28292723826188398"/>
          <c:h val="0.70574180166102773"/>
        </c:manualLayout>
      </c:layout>
    </c:legend>
    <c:plotVisOnly val="1"/>
    <c:dispBlanksAs val="gap"/>
  </c:chart>
  <c:txPr>
    <a:bodyPr/>
    <a:lstStyle/>
    <a:p>
      <a:pPr>
        <a:defRPr sz="1600" baseline="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2649991.9299999997</c:v>
                </c:pt>
                <c:pt idx="1">
                  <c:v>2079348</c:v>
                </c:pt>
                <c:pt idx="2">
                  <c:v>1251274.2</c:v>
                </c:pt>
                <c:pt idx="3">
                  <c:v>3538340.8699999996</c:v>
                </c:pt>
                <c:pt idx="4">
                  <c:v>2036392.85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Zespołu Szkół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994894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1543138.1300000001</c:v>
                </c:pt>
                <c:pt idx="1">
                  <c:v>1292086</c:v>
                </c:pt>
                <c:pt idx="2">
                  <c:v>715420.77999999991</c:v>
                </c:pt>
                <c:pt idx="3">
                  <c:v>1977084.55</c:v>
                </c:pt>
                <c:pt idx="4">
                  <c:v>1183718.71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Przedszkola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1311442.49</c:v>
                </c:pt>
                <c:pt idx="1">
                  <c:v>922644</c:v>
                </c:pt>
                <c:pt idx="2">
                  <c:v>397552</c:v>
                </c:pt>
                <c:pt idx="3">
                  <c:v>1571483</c:v>
                </c:pt>
                <c:pt idx="4">
                  <c:v>613833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dotacja dla gminnych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Arkusz1!$F$2:$F$6</c:f>
              <c:numCache>
                <c:formatCode>#,##0.00</c:formatCode>
                <c:ptCount val="5"/>
                <c:pt idx="0">
                  <c:v>848071.49</c:v>
                </c:pt>
                <c:pt idx="1">
                  <c:v>540200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 dotacja spoza gminy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Arkusz1!$G$2:$G$6</c:f>
              <c:numCache>
                <c:formatCode>#,##0.00</c:formatCode>
                <c:ptCount val="5"/>
                <c:pt idx="0">
                  <c:v>90800</c:v>
                </c:pt>
                <c:pt idx="1">
                  <c:v>24893</c:v>
                </c:pt>
                <c:pt idx="2">
                  <c:v>64363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Dowożenie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Arkusz1!$H$2:$H$6</c:f>
              <c:numCache>
                <c:formatCode>#,##0.00</c:formatCode>
                <c:ptCount val="5"/>
                <c:pt idx="0">
                  <c:v>347273</c:v>
                </c:pt>
                <c:pt idx="1">
                  <c:v>184000</c:v>
                </c:pt>
                <c:pt idx="2">
                  <c:v>215660</c:v>
                </c:pt>
                <c:pt idx="3">
                  <c:v>415000</c:v>
                </c:pt>
                <c:pt idx="4">
                  <c:v>144315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Stołówki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Arkusz1!$I$2:$I$6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97946</c:v>
                </c:pt>
                <c:pt idx="3">
                  <c:v>0</c:v>
                </c:pt>
                <c:pt idx="4">
                  <c:v>35600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Arkusz1!$J$2:$J$6</c:f>
              <c:numCache>
                <c:formatCode>#,##0.00</c:formatCode>
                <c:ptCount val="5"/>
                <c:pt idx="0">
                  <c:v>900</c:v>
                </c:pt>
                <c:pt idx="1">
                  <c:v>132046</c:v>
                </c:pt>
                <c:pt idx="2">
                  <c:v>31966.99</c:v>
                </c:pt>
                <c:pt idx="3">
                  <c:v>674008.3</c:v>
                </c:pt>
                <c:pt idx="4">
                  <c:v>802779.96000000008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Arkusz1!$K$2:$K$6</c:f>
              <c:numCache>
                <c:formatCode>#,##0.00</c:formatCode>
                <c:ptCount val="5"/>
                <c:pt idx="0">
                  <c:v>48375</c:v>
                </c:pt>
                <c:pt idx="1">
                  <c:v>25000</c:v>
                </c:pt>
                <c:pt idx="2">
                  <c:v>0</c:v>
                </c:pt>
                <c:pt idx="3">
                  <c:v>88441</c:v>
                </c:pt>
                <c:pt idx="4">
                  <c:v>0</c:v>
                </c:pt>
              </c:numCache>
            </c:numRef>
          </c:val>
        </c:ser>
        <c:dLbls/>
        <c:axId val="138550656"/>
        <c:axId val="138564736"/>
      </c:barChart>
      <c:catAx>
        <c:axId val="1385506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38564736"/>
        <c:crosses val="autoZero"/>
        <c:auto val="1"/>
        <c:lblAlgn val="ctr"/>
        <c:lblOffset val="100"/>
      </c:catAx>
      <c:valAx>
        <c:axId val="138564736"/>
        <c:scaling>
          <c:orientation val="minMax"/>
        </c:scaling>
        <c:axPos val="l"/>
        <c:majorGridlines/>
        <c:numFmt formatCode="#,##0.00" sourceLinked="1"/>
        <c:tickLblPos val="nextTo"/>
        <c:crossAx val="13855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34917857490061"/>
          <c:y val="2.2442516653361954E-2"/>
          <c:w val="0.32639156216584048"/>
          <c:h val="0.97755748334663772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7660627491008069"/>
          <c:y val="4.4859653634268651E-2"/>
          <c:w val="0.48928611354136287"/>
          <c:h val="0.5939689306048708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2758843</c:v>
                </c:pt>
                <c:pt idx="1">
                  <c:v>1883112</c:v>
                </c:pt>
                <c:pt idx="2">
                  <c:v>1291613</c:v>
                </c:pt>
                <c:pt idx="3">
                  <c:v>3372845</c:v>
                </c:pt>
                <c:pt idx="4">
                  <c:v>2087105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Zespołu Szkół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866222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1613825</c:v>
                </c:pt>
                <c:pt idx="1">
                  <c:v>1271950</c:v>
                </c:pt>
                <c:pt idx="2">
                  <c:v>722681</c:v>
                </c:pt>
                <c:pt idx="3">
                  <c:v>2012603</c:v>
                </c:pt>
                <c:pt idx="4">
                  <c:v>1230350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Przedszkola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1218878</c:v>
                </c:pt>
                <c:pt idx="1">
                  <c:v>833268</c:v>
                </c:pt>
                <c:pt idx="2">
                  <c:v>340500</c:v>
                </c:pt>
                <c:pt idx="3">
                  <c:v>1403389</c:v>
                </c:pt>
                <c:pt idx="4">
                  <c:v>762000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dotacja dla gminnych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Arkusz1!$F$2:$F$6</c:f>
              <c:numCache>
                <c:formatCode>#,##0.00</c:formatCode>
                <c:ptCount val="5"/>
                <c:pt idx="0">
                  <c:v>800000</c:v>
                </c:pt>
                <c:pt idx="1">
                  <c:v>450000</c:v>
                </c:pt>
                <c:pt idx="2">
                  <c:v>0</c:v>
                </c:pt>
                <c:pt idx="3">
                  <c:v>201740</c:v>
                </c:pt>
                <c:pt idx="4">
                  <c:v>100000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 dotacja spoza gminy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Arkusz1!$G$2:$G$6</c:f>
              <c:numCache>
                <c:formatCode>#,##0.00</c:formatCode>
                <c:ptCount val="5"/>
                <c:pt idx="0">
                  <c:v>27000</c:v>
                </c:pt>
                <c:pt idx="1">
                  <c:v>0</c:v>
                </c:pt>
                <c:pt idx="2">
                  <c:v>33000</c:v>
                </c:pt>
                <c:pt idx="3">
                  <c:v>0</c:v>
                </c:pt>
                <c:pt idx="4">
                  <c:v>80000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Dowożenie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Arkusz1!$H$2:$H$6</c:f>
              <c:numCache>
                <c:formatCode>#,##0.00</c:formatCode>
                <c:ptCount val="5"/>
                <c:pt idx="0">
                  <c:v>402108</c:v>
                </c:pt>
                <c:pt idx="1">
                  <c:v>188000</c:v>
                </c:pt>
                <c:pt idx="2">
                  <c:v>216335</c:v>
                </c:pt>
                <c:pt idx="3">
                  <c:v>415000</c:v>
                </c:pt>
                <c:pt idx="4">
                  <c:v>152460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Stołówki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Arkusz1!$I$2:$I$6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107667</c:v>
                </c:pt>
                <c:pt idx="3">
                  <c:v>0</c:v>
                </c:pt>
                <c:pt idx="4">
                  <c:v>399415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Arkusz1!$J$2:$J$6</c:f>
              <c:numCache>
                <c:formatCode>#,##0.00</c:formatCode>
                <c:ptCount val="5"/>
                <c:pt idx="0">
                  <c:v>2000</c:v>
                </c:pt>
                <c:pt idx="1">
                  <c:v>209800</c:v>
                </c:pt>
                <c:pt idx="2">
                  <c:v>133721</c:v>
                </c:pt>
                <c:pt idx="3">
                  <c:v>539218</c:v>
                </c:pt>
                <c:pt idx="4">
                  <c:v>259486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Arkusz1!$K$2:$K$6</c:f>
              <c:numCache>
                <c:formatCode>#,##0.00</c:formatCode>
                <c:ptCount val="5"/>
                <c:pt idx="0">
                  <c:v>85000</c:v>
                </c:pt>
                <c:pt idx="1">
                  <c:v>0</c:v>
                </c:pt>
                <c:pt idx="2">
                  <c:v>0</c:v>
                </c:pt>
                <c:pt idx="3">
                  <c:v>120000</c:v>
                </c:pt>
                <c:pt idx="4">
                  <c:v>0</c:v>
                </c:pt>
              </c:numCache>
            </c:numRef>
          </c:val>
        </c:ser>
        <c:dLbls/>
        <c:axId val="138961280"/>
        <c:axId val="138962816"/>
      </c:barChart>
      <c:catAx>
        <c:axId val="13896128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38962816"/>
        <c:crosses val="autoZero"/>
        <c:auto val="1"/>
        <c:lblAlgn val="ctr"/>
        <c:lblOffset val="100"/>
      </c:catAx>
      <c:valAx>
        <c:axId val="138962816"/>
        <c:scaling>
          <c:orientation val="minMax"/>
        </c:scaling>
        <c:axPos val="l"/>
        <c:majorGridlines/>
        <c:numFmt formatCode="#,##0.00" sourceLinked="1"/>
        <c:tickLblPos val="nextTo"/>
        <c:crossAx val="13896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63312919218442"/>
          <c:y val="0.10691911374418521"/>
          <c:w val="0.33410761154855656"/>
          <c:h val="0.848966523913609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STOSZOWICE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5679916.5800000001</c:v>
                </c:pt>
                <c:pt idx="1">
                  <c:v>5852745.5500000007</c:v>
                </c:pt>
                <c:pt idx="2">
                  <c:v>5995654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ZŁOTY STOK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Arkusz1!$C$2:$C$4</c:f>
              <c:numCache>
                <c:formatCode>General</c:formatCode>
                <c:ptCount val="3"/>
                <c:pt idx="0" formatCode="#,##0.00">
                  <c:v>4728070.4700000016</c:v>
                </c:pt>
                <c:pt idx="1">
                  <c:v>4610124</c:v>
                </c:pt>
                <c:pt idx="2">
                  <c:v>4386130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CIEPŁOWODY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Arkusz1!$D$2:$D$4</c:f>
              <c:numCache>
                <c:formatCode>General</c:formatCode>
                <c:ptCount val="3"/>
                <c:pt idx="0" formatCode="#,##0.00">
                  <c:v>3472643</c:v>
                </c:pt>
                <c:pt idx="1">
                  <c:v>3704713.9700000007</c:v>
                </c:pt>
                <c:pt idx="2">
                  <c:v>3678739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KAMIENIEC ZĄBKOWICKI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Arkusz1!$E$2:$E$4</c:f>
              <c:numCache>
                <c:formatCode>General</c:formatCode>
                <c:ptCount val="3"/>
                <c:pt idx="0">
                  <c:v>8431083.6099999975</c:v>
                </c:pt>
                <c:pt idx="1">
                  <c:v>8175916.7200000007</c:v>
                </c:pt>
                <c:pt idx="2">
                  <c:v>7743055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BARDO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000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Arkusz1!$F$2:$F$4</c:f>
              <c:numCache>
                <c:formatCode>General</c:formatCode>
                <c:ptCount val="3"/>
                <c:pt idx="0">
                  <c:v>4619385.6900000004</c:v>
                </c:pt>
                <c:pt idx="1">
                  <c:v>4816639.5200000005</c:v>
                </c:pt>
                <c:pt idx="2">
                  <c:v>4890816</c:v>
                </c:pt>
              </c:numCache>
            </c:numRef>
          </c:val>
        </c:ser>
        <c:dLbls/>
        <c:axId val="139119232"/>
        <c:axId val="139133312"/>
      </c:barChart>
      <c:catAx>
        <c:axId val="139119232"/>
        <c:scaling>
          <c:orientation val="minMax"/>
        </c:scaling>
        <c:axPos val="b"/>
        <c:numFmt formatCode="General" sourceLinked="1"/>
        <c:tickLblPos val="nextTo"/>
        <c:crossAx val="139133312"/>
        <c:crosses val="autoZero"/>
        <c:auto val="1"/>
        <c:lblAlgn val="ctr"/>
        <c:lblOffset val="100"/>
      </c:catAx>
      <c:valAx>
        <c:axId val="139133312"/>
        <c:scaling>
          <c:orientation val="minMax"/>
        </c:scaling>
        <c:axPos val="l"/>
        <c:majorGridlines/>
        <c:numFmt formatCode="General" sourceLinked="1"/>
        <c:tickLblPos val="nextTo"/>
        <c:crossAx val="13911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14707883736754"/>
          <c:y val="0.13462460917157296"/>
          <c:w val="0.23422329153300281"/>
          <c:h val="0.71767325372304713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STOSZOWICE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2506254.64</c:v>
                </c:pt>
                <c:pt idx="1">
                  <c:v>2330918.2999999998</c:v>
                </c:pt>
                <c:pt idx="2">
                  <c:v>2475863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ZŁOTY STOK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Arkusz1!$C$2:$C$4</c:f>
              <c:numCache>
                <c:formatCode>#,##0.00</c:formatCode>
                <c:ptCount val="3"/>
                <c:pt idx="0">
                  <c:v>1011725.4700000007</c:v>
                </c:pt>
                <c:pt idx="1">
                  <c:v>1007102</c:v>
                </c:pt>
                <c:pt idx="2">
                  <c:v>766438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CIEPŁOWODY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Arkusz1!$D$2:$D$4</c:f>
              <c:numCache>
                <c:formatCode>#,##0.00</c:formatCode>
                <c:ptCount val="3"/>
                <c:pt idx="0">
                  <c:v>1173592</c:v>
                </c:pt>
                <c:pt idx="1">
                  <c:v>1527045.9700000007</c:v>
                </c:pt>
                <c:pt idx="2">
                  <c:v>1324128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KAMIENIEC ZĄBKOWICKI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  <a:alpha val="99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Arkusz1!$E$2:$E$4</c:f>
              <c:numCache>
                <c:formatCode>#,##0.00</c:formatCode>
                <c:ptCount val="3"/>
                <c:pt idx="0">
                  <c:v>1978231.1700000002</c:v>
                </c:pt>
                <c:pt idx="1">
                  <c:v>1884238.72</c:v>
                </c:pt>
                <c:pt idx="2">
                  <c:v>1678050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BARDO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dLbl>
              <c:idx val="1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dLbl>
              <c:idx val="2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Arkusz1!$F$2:$F$4</c:f>
              <c:numCache>
                <c:formatCode>#,##0.00</c:formatCode>
                <c:ptCount val="3"/>
                <c:pt idx="0">
                  <c:v>1161533.4899999995</c:v>
                </c:pt>
                <c:pt idx="1">
                  <c:v>1541693.52</c:v>
                </c:pt>
                <c:pt idx="2">
                  <c:v>1411499</c:v>
                </c:pt>
              </c:numCache>
            </c:numRef>
          </c:val>
        </c:ser>
        <c:dLbls/>
        <c:axId val="139184384"/>
        <c:axId val="139198464"/>
      </c:barChart>
      <c:catAx>
        <c:axId val="139184384"/>
        <c:scaling>
          <c:orientation val="minMax"/>
        </c:scaling>
        <c:axPos val="b"/>
        <c:numFmt formatCode="General" sourceLinked="1"/>
        <c:tickLblPos val="nextTo"/>
        <c:crossAx val="139198464"/>
        <c:crosses val="autoZero"/>
        <c:auto val="1"/>
        <c:lblAlgn val="ctr"/>
        <c:lblOffset val="100"/>
      </c:catAx>
      <c:valAx>
        <c:axId val="139198464"/>
        <c:scaling>
          <c:orientation val="minMax"/>
        </c:scaling>
        <c:axPos val="l"/>
        <c:majorGridlines/>
        <c:numFmt formatCode="#,##0.00" sourceLinked="1"/>
        <c:tickLblPos val="nextTo"/>
        <c:crossAx val="139184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STOSZOWICE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2506254.64</c:v>
                </c:pt>
                <c:pt idx="1">
                  <c:v>2598645.54</c:v>
                </c:pt>
                <c:pt idx="2">
                  <c:v>2789486.25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ZŁOTY STOK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Arkusz1!$C$2:$C$4</c:f>
              <c:numCache>
                <c:formatCode>#,##0.00</c:formatCode>
                <c:ptCount val="3"/>
                <c:pt idx="0">
                  <c:v>1011725.4700000007</c:v>
                </c:pt>
                <c:pt idx="1">
                  <c:v>1007102</c:v>
                </c:pt>
                <c:pt idx="2">
                  <c:v>766438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CIEPŁOWODY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Arkusz1!$D$2:$D$4</c:f>
              <c:numCache>
                <c:formatCode>#,##0.00</c:formatCode>
                <c:ptCount val="3"/>
                <c:pt idx="0">
                  <c:v>1173592</c:v>
                </c:pt>
                <c:pt idx="1">
                  <c:v>1527045.9700000007</c:v>
                </c:pt>
                <c:pt idx="2">
                  <c:v>1324128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KAMIENIEC ZĄBKOWICKI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Arkusz1!$E$2:$E$4</c:f>
              <c:numCache>
                <c:formatCode>#,##0.00</c:formatCode>
                <c:ptCount val="3"/>
                <c:pt idx="0">
                  <c:v>1978231.1700000002</c:v>
                </c:pt>
                <c:pt idx="1">
                  <c:v>1884238.72</c:v>
                </c:pt>
                <c:pt idx="2">
                  <c:v>1678050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BARDO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dLbl>
              <c:idx val="1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dLbl>
              <c:idx val="2"/>
              <c:spPr/>
              <c:txPr>
                <a:bodyPr rot="-5400000" vert="horz"/>
                <a:lstStyle/>
                <a:p>
                  <a:pPr>
                    <a:defRPr sz="1200" b="1" baseline="0"/>
                  </a:pPr>
                  <a:endParaRPr lang="pl-PL"/>
                </a:p>
              </c:txPr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Arkusz1!$F$2:$F$4</c:f>
              <c:numCache>
                <c:formatCode>#,##0.00</c:formatCode>
                <c:ptCount val="3"/>
                <c:pt idx="0">
                  <c:v>1161533.4899999995</c:v>
                </c:pt>
                <c:pt idx="1">
                  <c:v>1541693.52</c:v>
                </c:pt>
                <c:pt idx="2">
                  <c:v>1411499</c:v>
                </c:pt>
              </c:numCache>
            </c:numRef>
          </c:val>
        </c:ser>
        <c:dLbls/>
        <c:axId val="139302784"/>
        <c:axId val="139304320"/>
      </c:barChart>
      <c:catAx>
        <c:axId val="139302784"/>
        <c:scaling>
          <c:orientation val="minMax"/>
        </c:scaling>
        <c:axPos val="b"/>
        <c:numFmt formatCode="General" sourceLinked="1"/>
        <c:tickLblPos val="nextTo"/>
        <c:crossAx val="139304320"/>
        <c:crosses val="autoZero"/>
        <c:auto val="1"/>
        <c:lblAlgn val="ctr"/>
        <c:lblOffset val="100"/>
      </c:catAx>
      <c:valAx>
        <c:axId val="139304320"/>
        <c:scaling>
          <c:orientation val="minMax"/>
        </c:scaling>
        <c:axPos val="l"/>
        <c:majorGridlines/>
        <c:numFmt formatCode="#,##0.00" sourceLinked="1"/>
        <c:tickLblPos val="nextTo"/>
        <c:crossAx val="1393027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8432232429279674"/>
          <c:y val="4.8102470126247181E-2"/>
          <c:w val="0.5259605570137067"/>
          <c:h val="0.5931128911128967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3287367</c:v>
                </c:pt>
                <c:pt idx="1">
                  <c:v>3526717</c:v>
                </c:pt>
                <c:pt idx="2">
                  <c:v>2070571</c:v>
                </c:pt>
                <c:pt idx="3">
                  <c:v>5611832</c:v>
                </c:pt>
                <c:pt idx="4">
                  <c:v>3073867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208463.73</c:v>
                </c:pt>
                <c:pt idx="1">
                  <c:v>183611</c:v>
                </c:pt>
                <c:pt idx="2">
                  <c:v>117173</c:v>
                </c:pt>
                <c:pt idx="3">
                  <c:v>252466</c:v>
                </c:pt>
                <c:pt idx="4">
                  <c:v>167908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wpływy z usług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12630.5</c:v>
                </c:pt>
                <c:pt idx="1">
                  <c:v>6017</c:v>
                </c:pt>
                <c:pt idx="2">
                  <c:v>9411</c:v>
                </c:pt>
                <c:pt idx="3">
                  <c:v>327935.59999999998</c:v>
                </c:pt>
                <c:pt idx="4">
                  <c:v>22682.58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wpływy z innych gmin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41371.659999999996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inne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Arkusz1!$F$2:$F$6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12308</c:v>
                </c:pt>
                <c:pt idx="3">
                  <c:v>260618.84</c:v>
                </c:pt>
                <c:pt idx="4">
                  <c:v>25976.1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majątkowe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Arkusz1!$G$2:$G$6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89588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stołówki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Arkusz1!$H$2:$H$6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167418.51999999999</c:v>
                </c:pt>
              </c:numCache>
            </c:numRef>
          </c:val>
        </c:ser>
        <c:dLbls/>
        <c:axId val="115416064"/>
        <c:axId val="115421952"/>
      </c:barChart>
      <c:catAx>
        <c:axId val="115416064"/>
        <c:scaling>
          <c:orientation val="minMax"/>
        </c:scaling>
        <c:axPos val="b"/>
        <c:tickLblPos val="nextTo"/>
        <c:txPr>
          <a:bodyPr rot="-5400000" vert="horz" anchor="ctr" anchorCtr="1"/>
          <a:lstStyle/>
          <a:p>
            <a:pPr>
              <a:defRPr sz="1600" baseline="0"/>
            </a:pPr>
            <a:endParaRPr lang="pl-PL"/>
          </a:p>
        </c:txPr>
        <c:crossAx val="115421952"/>
        <c:crosses val="autoZero"/>
        <c:auto val="1"/>
        <c:lblAlgn val="ctr"/>
        <c:lblOffset val="100"/>
      </c:catAx>
      <c:valAx>
        <c:axId val="115421952"/>
        <c:scaling>
          <c:orientation val="minMax"/>
        </c:scaling>
        <c:axPos val="l"/>
        <c:majorGridlines/>
        <c:numFmt formatCode="#,##0.00" sourceLinked="1"/>
        <c:tickLblPos val="nextTo"/>
        <c:crossAx val="11541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99893068921961"/>
          <c:y val="5.3427082810884687E-2"/>
          <c:w val="0.27274181005152121"/>
          <c:h val="0.87916692352459946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8432232429279674"/>
          <c:y val="4.8102470126247181E-2"/>
          <c:w val="0.5167012977544474"/>
          <c:h val="0.56461773991524"/>
        </c:manualLayout>
      </c:layout>
      <c:barChart>
        <c:barDir val="col"/>
        <c:grouping val="clustered"/>
        <c:ser>
          <c:idx val="0"/>
          <c:order val="0"/>
          <c:tx>
            <c:strRef>
              <c:f>Arkusz1!$B$2</c:f>
              <c:strCache>
                <c:ptCount val="1"/>
                <c:pt idx="0">
                  <c:v>subwencja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Arkusz1!$B$3:$B$7</c:f>
              <c:numCache>
                <c:formatCode>#,##0.00</c:formatCode>
                <c:ptCount val="5"/>
                <c:pt idx="0">
                  <c:v>3308496</c:v>
                </c:pt>
                <c:pt idx="1">
                  <c:v>3364013</c:v>
                </c:pt>
                <c:pt idx="2">
                  <c:v>2015926</c:v>
                </c:pt>
                <c:pt idx="3">
                  <c:v>5611969</c:v>
                </c:pt>
                <c:pt idx="4">
                  <c:v>2860731</c:v>
                </c:pt>
              </c:numCache>
            </c:numRef>
          </c:val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dotacja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Arkusz1!$C$3:$C$7</c:f>
              <c:numCache>
                <c:formatCode>#,##0.00</c:formatCode>
                <c:ptCount val="5"/>
                <c:pt idx="0">
                  <c:v>229871.35999999996</c:v>
                </c:pt>
                <c:pt idx="1">
                  <c:v>159125</c:v>
                </c:pt>
                <c:pt idx="2">
                  <c:v>116748</c:v>
                </c:pt>
                <c:pt idx="3">
                  <c:v>250781</c:v>
                </c:pt>
                <c:pt idx="4">
                  <c:v>184585</c:v>
                </c:pt>
              </c:numCache>
            </c:numRef>
          </c:val>
        </c:ser>
        <c:ser>
          <c:idx val="2"/>
          <c:order val="2"/>
          <c:tx>
            <c:strRef>
              <c:f>Arkusz1!$D$2</c:f>
              <c:strCache>
                <c:ptCount val="1"/>
                <c:pt idx="0">
                  <c:v>wpływy z usług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Arkusz1!$D$3:$D$7</c:f>
              <c:numCache>
                <c:formatCode>#,##0.00</c:formatCode>
                <c:ptCount val="5"/>
                <c:pt idx="0">
                  <c:v>8607</c:v>
                </c:pt>
                <c:pt idx="1">
                  <c:v>6000</c:v>
                </c:pt>
                <c:pt idx="2">
                  <c:v>0</c:v>
                </c:pt>
                <c:pt idx="3">
                  <c:v>145000</c:v>
                </c:pt>
                <c:pt idx="4">
                  <c:v>25844</c:v>
                </c:pt>
              </c:numCache>
            </c:numRef>
          </c:val>
        </c:ser>
        <c:ser>
          <c:idx val="3"/>
          <c:order val="3"/>
          <c:tx>
            <c:strRef>
              <c:f>Arkusz1!$E$2</c:f>
              <c:strCache>
                <c:ptCount val="1"/>
                <c:pt idx="0">
                  <c:v>wpływy z innych gmin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Arkusz1!$E$3:$E$7</c:f>
              <c:numCache>
                <c:formatCode>#,##0.00</c:formatCode>
                <c:ptCount val="5"/>
                <c:pt idx="0">
                  <c:v>37220.25</c:v>
                </c:pt>
                <c:pt idx="1">
                  <c:v>70000</c:v>
                </c:pt>
                <c:pt idx="2">
                  <c:v>0</c:v>
                </c:pt>
                <c:pt idx="3">
                  <c:v>372369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Arkusz1!$F$2</c:f>
              <c:strCache>
                <c:ptCount val="1"/>
                <c:pt idx="0">
                  <c:v>inne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Arkusz1!$F$3:$F$7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13150</c:v>
                </c:pt>
                <c:pt idx="2">
                  <c:v>44994</c:v>
                </c:pt>
                <c:pt idx="3">
                  <c:v>0</c:v>
                </c:pt>
                <c:pt idx="4">
                  <c:v>1740</c:v>
                </c:pt>
              </c:numCache>
            </c:numRef>
          </c:val>
        </c:ser>
        <c:ser>
          <c:idx val="5"/>
          <c:order val="5"/>
          <c:tx>
            <c:strRef>
              <c:f>Arkusz1!$G$2</c:f>
              <c:strCache>
                <c:ptCount val="1"/>
                <c:pt idx="0">
                  <c:v>stołówki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Arkusz1!$G$3:$G$7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202046</c:v>
                </c:pt>
              </c:numCache>
            </c:numRef>
          </c:val>
        </c:ser>
        <c:ser>
          <c:idx val="6"/>
          <c:order val="6"/>
          <c:tx>
            <c:strRef>
              <c:f>Arkusz1!$H$2</c:f>
              <c:strCache>
                <c:ptCount val="1"/>
                <c:pt idx="0">
                  <c:v>majątkowe</c:v>
                </c:pt>
              </c:strCache>
            </c:strRef>
          </c:tx>
          <c:cat>
            <c:strRef>
              <c:f>Arkusz1!$A$3:$A$7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Arkusz1!$H$3:$H$7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15734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17192960"/>
        <c:axId val="117211136"/>
      </c:barChart>
      <c:catAx>
        <c:axId val="1171929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/>
            </a:pPr>
            <a:endParaRPr lang="pl-PL"/>
          </a:p>
        </c:txPr>
        <c:crossAx val="117211136"/>
        <c:crosses val="autoZero"/>
        <c:auto val="1"/>
        <c:lblAlgn val="ctr"/>
        <c:lblOffset val="100"/>
      </c:catAx>
      <c:valAx>
        <c:axId val="117211136"/>
        <c:scaling>
          <c:orientation val="minMax"/>
        </c:scaling>
        <c:axPos val="l"/>
        <c:majorGridlines/>
        <c:numFmt formatCode="#,##0.00" sourceLinked="1"/>
        <c:tickLblPos val="nextTo"/>
        <c:crossAx val="11719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99893068921961"/>
          <c:y val="8.7099474741618513E-2"/>
          <c:w val="0.27274181005152121"/>
          <c:h val="0.77248642995976768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7660627491008069"/>
          <c:y val="4.8102470126247181E-2"/>
          <c:w val="0.53367660639642278"/>
          <c:h val="0.5646177399152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3342791</c:v>
                </c:pt>
                <c:pt idx="1">
                  <c:v>3409492</c:v>
                </c:pt>
                <c:pt idx="2">
                  <c:v>2264228</c:v>
                </c:pt>
                <c:pt idx="3">
                  <c:v>5788635</c:v>
                </c:pt>
                <c:pt idx="4">
                  <c:v>3096780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200000</c:v>
                </c:pt>
                <c:pt idx="1">
                  <c:v>130000</c:v>
                </c:pt>
                <c:pt idx="2">
                  <c:v>90383</c:v>
                </c:pt>
                <c:pt idx="3">
                  <c:v>0</c:v>
                </c:pt>
                <c:pt idx="4">
                  <c:v>150000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wpływy z usług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12000</c:v>
                </c:pt>
                <c:pt idx="1">
                  <c:v>5200</c:v>
                </c:pt>
                <c:pt idx="2">
                  <c:v>0</c:v>
                </c:pt>
                <c:pt idx="3">
                  <c:v>396370</c:v>
                </c:pt>
                <c:pt idx="4">
                  <c:v>24472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wpływy z innych gmin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50000</c:v>
                </c:pt>
                <c:pt idx="1">
                  <c:v>75000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inne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Arkusz1!$F$2:$F$6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1300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stołówki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Arkusz1!$A$2:$A$6</c:f>
              <c:strCache>
                <c:ptCount val="5"/>
                <c:pt idx="0">
                  <c:v>STOSZOWICE</c:v>
                </c:pt>
                <c:pt idx="1">
                  <c:v>ZŁOTY STOK</c:v>
                </c:pt>
                <c:pt idx="2">
                  <c:v>CIEPŁOWODY</c:v>
                </c:pt>
                <c:pt idx="3">
                  <c:v>KAMIENIEC ZĄBKOWICKI</c:v>
                </c:pt>
                <c:pt idx="4">
                  <c:v>BARDO</c:v>
                </c:pt>
              </c:strCache>
            </c:strRef>
          </c:cat>
          <c:val>
            <c:numRef>
              <c:f>Arkusz1!$G$2:$G$6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206765</c:v>
                </c:pt>
              </c:numCache>
            </c:numRef>
          </c:val>
        </c:ser>
        <c:dLbls/>
        <c:axId val="126010880"/>
        <c:axId val="126012416"/>
      </c:barChart>
      <c:catAx>
        <c:axId val="12601088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26012416"/>
        <c:crosses val="autoZero"/>
        <c:auto val="1"/>
        <c:lblAlgn val="ctr"/>
        <c:lblOffset val="100"/>
      </c:catAx>
      <c:valAx>
        <c:axId val="126012416"/>
        <c:scaling>
          <c:orientation val="minMax"/>
        </c:scaling>
        <c:axPos val="l"/>
        <c:majorGridlines/>
        <c:numFmt formatCode="#,##0.00" sourceLinked="1"/>
        <c:tickLblPos val="nextTo"/>
        <c:crossAx val="12601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99893068921961"/>
          <c:y val="0.10118863101620583"/>
          <c:w val="0.27274181005152121"/>
          <c:h val="0.74711392912403374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Arkusz1!$C$1</c:f>
              <c:strCache>
                <c:ptCount val="1"/>
                <c:pt idx="0">
                  <c:v>STOSZOWICE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Arkusz1!$B$2:$B$4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3604791</c:v>
                </c:pt>
                <c:pt idx="1">
                  <c:v>3584194.61</c:v>
                </c:pt>
                <c:pt idx="2">
                  <c:v>3604791</c:v>
                </c:pt>
              </c:numCache>
            </c:numRef>
          </c:val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ZŁOTY STOK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Arkusz1!$B$2:$B$4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3716345</c:v>
                </c:pt>
                <c:pt idx="1">
                  <c:v>3628022</c:v>
                </c:pt>
                <c:pt idx="2">
                  <c:v>3619692</c:v>
                </c:pt>
              </c:numCache>
            </c:numRef>
          </c:val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CIEPŁOWODY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Arkusz1!$B$2:$B$4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Arkusz1!$E$2:$E$4</c:f>
              <c:numCache>
                <c:formatCode>General</c:formatCode>
                <c:ptCount val="3"/>
                <c:pt idx="0">
                  <c:v>2299051</c:v>
                </c:pt>
                <c:pt idx="1">
                  <c:v>2177668</c:v>
                </c:pt>
                <c:pt idx="2">
                  <c:v>2354611</c:v>
                </c:pt>
              </c:numCache>
            </c:numRef>
          </c:val>
        </c:ser>
        <c:ser>
          <c:idx val="3"/>
          <c:order val="3"/>
          <c:tx>
            <c:strRef>
              <c:f>Arkusz1!$F$1</c:f>
              <c:strCache>
                <c:ptCount val="1"/>
                <c:pt idx="0">
                  <c:v>KAMIENIEC ZĄBKOWICKI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numRef>
              <c:f>Arkusz1!$B$2:$B$4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Arkusz1!$F$2:$F$4</c:f>
              <c:numCache>
                <c:formatCode>General</c:formatCode>
                <c:ptCount val="3"/>
                <c:pt idx="0">
                  <c:v>6452852.4400000013</c:v>
                </c:pt>
                <c:pt idx="1">
                  <c:v>6380119</c:v>
                </c:pt>
                <c:pt idx="2">
                  <c:v>6185005</c:v>
                </c:pt>
              </c:numCache>
            </c:numRef>
          </c:val>
        </c:ser>
        <c:ser>
          <c:idx val="4"/>
          <c:order val="4"/>
          <c:tx>
            <c:strRef>
              <c:f>Arkusz1!$G$1</c:f>
              <c:strCache>
                <c:ptCount val="1"/>
                <c:pt idx="0">
                  <c:v>BARDO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Arkusz1!$B$2:$B$4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Arkusz1!$G$2:$G$4</c:f>
              <c:numCache>
                <c:formatCode>General</c:formatCode>
                <c:ptCount val="3"/>
                <c:pt idx="0">
                  <c:v>3457852.2</c:v>
                </c:pt>
                <c:pt idx="1">
                  <c:v>3274946</c:v>
                </c:pt>
                <c:pt idx="2">
                  <c:v>3479317</c:v>
                </c:pt>
              </c:numCache>
            </c:numRef>
          </c:val>
        </c:ser>
        <c:dLbls/>
        <c:axId val="125152256"/>
        <c:axId val="126019072"/>
      </c:barChart>
      <c:catAx>
        <c:axId val="125152256"/>
        <c:scaling>
          <c:orientation val="minMax"/>
        </c:scaling>
        <c:axPos val="b"/>
        <c:numFmt formatCode="General" sourceLinked="1"/>
        <c:tickLblPos val="nextTo"/>
        <c:crossAx val="126019072"/>
        <c:crosses val="autoZero"/>
        <c:auto val="1"/>
        <c:lblAlgn val="ctr"/>
        <c:lblOffset val="100"/>
      </c:catAx>
      <c:valAx>
        <c:axId val="126019072"/>
        <c:scaling>
          <c:orientation val="minMax"/>
        </c:scaling>
        <c:axPos val="l"/>
        <c:majorGridlines/>
        <c:numFmt formatCode="General" sourceLinked="1"/>
        <c:tickLblPos val="nextTo"/>
        <c:crossAx val="1251522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660627491008069"/>
          <c:y val="4.8102470126247181E-2"/>
          <c:w val="0.56842993584135304"/>
          <c:h val="0.8301669722001705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1966138.94</c:v>
                </c:pt>
                <c:pt idx="1">
                  <c:v>2179411.84</c:v>
                </c:pt>
                <c:pt idx="2">
                  <c:v>2153497.7400000002</c:v>
                </c:pt>
                <c:pt idx="3">
                  <c:v>2310186.48</c:v>
                </c:pt>
                <c:pt idx="4">
                  <c:v>2669752.4299999997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(w tym dotacja)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189798</c:v>
                </c:pt>
                <c:pt idx="1">
                  <c:v>189711</c:v>
                </c:pt>
                <c:pt idx="2">
                  <c:v>237211.38999999998</c:v>
                </c:pt>
                <c:pt idx="3">
                  <c:v>252611.56</c:v>
                </c:pt>
                <c:pt idx="4">
                  <c:v>308147.03999999998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Arkusz1!$D$2:$D$6</c:f>
              <c:numCache>
                <c:formatCode>#,##0.00</c:formatCode>
                <c:ptCount val="5"/>
                <c:pt idx="0">
                  <c:v>1035995.39</c:v>
                </c:pt>
                <c:pt idx="1">
                  <c:v>1060354.96</c:v>
                </c:pt>
                <c:pt idx="2">
                  <c:v>1163929.9000000004</c:v>
                </c:pt>
                <c:pt idx="3">
                  <c:v>1387862.96</c:v>
                </c:pt>
                <c:pt idx="4">
                  <c:v>1245866.53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(w tym dotacja)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Arkusz1!$E$2:$E$6</c:f>
              <c:numCache>
                <c:formatCode>#,##0.00</c:formatCode>
                <c:ptCount val="5"/>
                <c:pt idx="0">
                  <c:v>124830</c:v>
                </c:pt>
                <c:pt idx="1">
                  <c:v>141102</c:v>
                </c:pt>
                <c:pt idx="2">
                  <c:v>151475.24000000002</c:v>
                </c:pt>
                <c:pt idx="3">
                  <c:v>161762.82999999996</c:v>
                </c:pt>
                <c:pt idx="4">
                  <c:v>166318.10999999999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(w tym remint dachu w Gimnazjum w Budzowie)</c:v>
                </c:pt>
              </c:strCache>
            </c:strRef>
          </c:tx>
          <c:spPr>
            <a:solidFill>
              <a:srgbClr val="E68422">
                <a:lumMod val="40000"/>
                <a:lumOff val="60000"/>
              </a:srgb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Arkusz1!$F$2:$F$6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221503.87999999998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Przedszkola </c:v>
                </c:pt>
              </c:strCache>
            </c:strRef>
          </c:tx>
          <c:spPr>
            <a:solidFill>
              <a:srgbClr val="63891F">
                <a:lumMod val="75000"/>
              </a:srgb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Arkusz1!$G$2:$G$6</c:f>
              <c:numCache>
                <c:formatCode>#,##0.00</c:formatCode>
                <c:ptCount val="5"/>
                <c:pt idx="0">
                  <c:v>670269.99</c:v>
                </c:pt>
                <c:pt idx="1">
                  <c:v>732641.82000000007</c:v>
                </c:pt>
                <c:pt idx="2">
                  <c:v>792202.61</c:v>
                </c:pt>
                <c:pt idx="3">
                  <c:v>973785.95000000007</c:v>
                </c:pt>
                <c:pt idx="4">
                  <c:v>1039079.9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 (w tym dotacja dla gminnych)</c:v>
                </c:pt>
              </c:strCache>
            </c:strRef>
          </c:tx>
          <c:spPr>
            <a:solidFill>
              <a:srgbClr val="63891F">
                <a:lumMod val="60000"/>
                <a:lumOff val="40000"/>
              </a:srgb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Arkusz1!$H$2:$H$6</c:f>
              <c:numCache>
                <c:formatCode>#,##0.00</c:formatCode>
                <c:ptCount val="5"/>
                <c:pt idx="0">
                  <c:v>31812</c:v>
                </c:pt>
                <c:pt idx="1">
                  <c:v>110001</c:v>
                </c:pt>
                <c:pt idx="2">
                  <c:v>132743.29999999999</c:v>
                </c:pt>
                <c:pt idx="3">
                  <c:v>162940.94999999998</c:v>
                </c:pt>
                <c:pt idx="4">
                  <c:v>199086.25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 (dotacja spoza gminy)</c:v>
                </c:pt>
              </c:strCache>
            </c:strRef>
          </c:tx>
          <c:spPr>
            <a:solidFill>
              <a:srgbClr val="63891F">
                <a:lumMod val="40000"/>
                <a:lumOff val="60000"/>
              </a:srgbClr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Arkusz1!$I$2:$I$6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Dowożenie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Arkusz1!$J$2:$J$6</c:f>
              <c:numCache>
                <c:formatCode>#,##0.00</c:formatCode>
                <c:ptCount val="5"/>
                <c:pt idx="0">
                  <c:v>222381.09</c:v>
                </c:pt>
                <c:pt idx="1">
                  <c:v>206908.05</c:v>
                </c:pt>
                <c:pt idx="2">
                  <c:v>263284.84000000003</c:v>
                </c:pt>
                <c:pt idx="3">
                  <c:v>268928.53999999998</c:v>
                </c:pt>
                <c:pt idx="4">
                  <c:v>252882.26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Komisja egzaminacyjna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Arkusz1!$K$2:$K$6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260</c:v>
                </c:pt>
                <c:pt idx="3">
                  <c:v>0</c:v>
                </c:pt>
                <c:pt idx="4">
                  <c:v>300</c:v>
                </c:pt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Kształcenie młodocianych</c:v>
                </c:pt>
              </c:strCache>
            </c:strRef>
          </c:tx>
          <c:spPr>
            <a:solidFill>
              <a:srgbClr val="00FFFF"/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Arkusz1!$L$2:$L$6</c:f>
              <c:numCache>
                <c:formatCode>#,##0.00</c:formatCode>
                <c:ptCount val="5"/>
                <c:pt idx="0">
                  <c:v>2790.48</c:v>
                </c:pt>
                <c:pt idx="1">
                  <c:v>29324.480000000003</c:v>
                </c:pt>
                <c:pt idx="2">
                  <c:v>54065.57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Arkusz1!$A$2:$A$6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Arkusz1!$M$2:$M$6</c:f>
              <c:numCache>
                <c:formatCode>#,##0.00</c:formatCode>
                <c:ptCount val="5"/>
                <c:pt idx="0">
                  <c:v>486854.53</c:v>
                </c:pt>
                <c:pt idx="1">
                  <c:v>1532322.86</c:v>
                </c:pt>
                <c:pt idx="2">
                  <c:v>1001614.73</c:v>
                </c:pt>
                <c:pt idx="3">
                  <c:v>166286</c:v>
                </c:pt>
                <c:pt idx="4">
                  <c:v>0</c:v>
                </c:pt>
              </c:numCache>
            </c:numRef>
          </c:val>
        </c:ser>
        <c:dLbls/>
        <c:axId val="130211840"/>
        <c:axId val="130213376"/>
      </c:barChart>
      <c:catAx>
        <c:axId val="130211840"/>
        <c:scaling>
          <c:orientation val="minMax"/>
        </c:scaling>
        <c:axPos val="b"/>
        <c:numFmt formatCode="General" sourceLinked="1"/>
        <c:tickLblPos val="nextTo"/>
        <c:crossAx val="130213376"/>
        <c:crosses val="autoZero"/>
        <c:auto val="1"/>
        <c:lblAlgn val="ctr"/>
        <c:lblOffset val="100"/>
      </c:catAx>
      <c:valAx>
        <c:axId val="130213376"/>
        <c:scaling>
          <c:orientation val="minMax"/>
        </c:scaling>
        <c:axPos val="l"/>
        <c:majorGridlines/>
        <c:numFmt formatCode="#,##0.00" sourceLinked="1"/>
        <c:tickLblPos val="nextTo"/>
        <c:crossAx val="1302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32460872946449"/>
          <c:y val="5.4881138003116704E-3"/>
          <c:w val="0.24867539127053565"/>
          <c:h val="0.99451188619968833"/>
        </c:manualLayout>
      </c:layout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7660627491008069"/>
          <c:y val="4.8102470126247181E-2"/>
          <c:w val="0.56842993584135304"/>
          <c:h val="0.83016697220017055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Arkusz1!$B$2:$B$7</c:f>
              <c:numCache>
                <c:formatCode>#,##0.00</c:formatCode>
                <c:ptCount val="6"/>
                <c:pt idx="0">
                  <c:v>3091001.4699999997</c:v>
                </c:pt>
                <c:pt idx="1">
                  <c:v>2800451.62</c:v>
                </c:pt>
                <c:pt idx="2">
                  <c:v>2596253.14</c:v>
                </c:pt>
                <c:pt idx="3">
                  <c:v>2654642.77</c:v>
                </c:pt>
                <c:pt idx="4">
                  <c:v>2649991.9299999997</c:v>
                </c:pt>
                <c:pt idx="5">
                  <c:v>2758843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(w tym dotacja)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Arkusz1!$C$2:$C$7</c:f>
              <c:numCache>
                <c:formatCode>#,##0.00</c:formatCode>
                <c:ptCount val="6"/>
                <c:pt idx="0">
                  <c:v>332506.43000000005</c:v>
                </c:pt>
                <c:pt idx="1">
                  <c:v>437416.43000000005</c:v>
                </c:pt>
                <c:pt idx="2">
                  <c:v>507849.38</c:v>
                </c:pt>
                <c:pt idx="3">
                  <c:v>519943.75</c:v>
                </c:pt>
                <c:pt idx="4">
                  <c:v>504940.94</c:v>
                </c:pt>
                <c:pt idx="5">
                  <c:v>450000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Arkusz1!$D$2:$D$7</c:f>
              <c:numCache>
                <c:formatCode>#,##0.00</c:formatCode>
                <c:ptCount val="6"/>
                <c:pt idx="0">
                  <c:v>1312892.6500000004</c:v>
                </c:pt>
                <c:pt idx="1">
                  <c:v>1395912.36</c:v>
                </c:pt>
                <c:pt idx="2">
                  <c:v>1389744.54</c:v>
                </c:pt>
                <c:pt idx="3">
                  <c:v>1466164.06</c:v>
                </c:pt>
                <c:pt idx="4">
                  <c:v>1543138.1300000001</c:v>
                </c:pt>
                <c:pt idx="5">
                  <c:v>1613825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(w tym dotacja)2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Arkusz1!$E$2:$E$7</c:f>
              <c:numCache>
                <c:formatCode>#,##0.00</c:formatCode>
                <c:ptCount val="6"/>
                <c:pt idx="0">
                  <c:v>176803.63</c:v>
                </c:pt>
                <c:pt idx="1">
                  <c:v>164668.32999999996</c:v>
                </c:pt>
                <c:pt idx="2">
                  <c:v>183217.79</c:v>
                </c:pt>
                <c:pt idx="3">
                  <c:v>290290.02</c:v>
                </c:pt>
                <c:pt idx="4">
                  <c:v>351585.04</c:v>
                </c:pt>
                <c:pt idx="5">
                  <c:v>370000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Przedszkola </c:v>
                </c:pt>
              </c:strCache>
            </c:strRef>
          </c:tx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Arkusz1!$F$2:$F$7</c:f>
              <c:numCache>
                <c:formatCode>#,##0.00</c:formatCode>
                <c:ptCount val="6"/>
                <c:pt idx="0">
                  <c:v>1294332.5</c:v>
                </c:pt>
                <c:pt idx="1">
                  <c:v>1103343.58</c:v>
                </c:pt>
                <c:pt idx="2">
                  <c:v>1125106.3</c:v>
                </c:pt>
                <c:pt idx="3">
                  <c:v>1217615.3</c:v>
                </c:pt>
                <c:pt idx="4">
                  <c:v>1311442.49</c:v>
                </c:pt>
                <c:pt idx="5">
                  <c:v>1218878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 (w tym dotacja dla gminnych)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Arkusz1!$G$2:$G$7</c:f>
              <c:numCache>
                <c:formatCode>#,##0.00</c:formatCode>
                <c:ptCount val="6"/>
                <c:pt idx="0">
                  <c:v>450233.08</c:v>
                </c:pt>
                <c:pt idx="1">
                  <c:v>767821.77999999991</c:v>
                </c:pt>
                <c:pt idx="2">
                  <c:v>787431.64</c:v>
                </c:pt>
                <c:pt idx="3">
                  <c:v>832971.33000000007</c:v>
                </c:pt>
                <c:pt idx="4">
                  <c:v>848071.49</c:v>
                </c:pt>
                <c:pt idx="5">
                  <c:v>800000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 (dotacja spoza gminy)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Arkusz1!$H$2:$H$7</c:f>
              <c:numCache>
                <c:formatCode>#,##0.00</c:formatCode>
                <c:ptCount val="6"/>
                <c:pt idx="0">
                  <c:v>13763</c:v>
                </c:pt>
                <c:pt idx="1">
                  <c:v>16214.51</c:v>
                </c:pt>
                <c:pt idx="2">
                  <c:v>18157.43</c:v>
                </c:pt>
                <c:pt idx="3">
                  <c:v>33151.629999999997</c:v>
                </c:pt>
                <c:pt idx="4">
                  <c:v>90800</c:v>
                </c:pt>
                <c:pt idx="5">
                  <c:v>27000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Dowożenie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Arkusz1!$I$2:$I$7</c:f>
              <c:numCache>
                <c:formatCode>#,##0.00</c:formatCode>
                <c:ptCount val="6"/>
                <c:pt idx="0">
                  <c:v>203219.7</c:v>
                </c:pt>
                <c:pt idx="1">
                  <c:v>309967.52</c:v>
                </c:pt>
                <c:pt idx="2">
                  <c:v>404830.13</c:v>
                </c:pt>
                <c:pt idx="3">
                  <c:v>341044.45</c:v>
                </c:pt>
                <c:pt idx="4">
                  <c:v>347273</c:v>
                </c:pt>
                <c:pt idx="5">
                  <c:v>402108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Komisja egzaminacyjna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Arkusz1!$J$2:$J$7</c:f>
              <c:numCache>
                <c:formatCode>#,##0.00</c:formatCode>
                <c:ptCount val="6"/>
                <c:pt idx="0">
                  <c:v>600</c:v>
                </c:pt>
                <c:pt idx="1">
                  <c:v>0</c:v>
                </c:pt>
                <c:pt idx="2">
                  <c:v>750</c:v>
                </c:pt>
                <c:pt idx="3">
                  <c:v>450</c:v>
                </c:pt>
                <c:pt idx="4">
                  <c:v>900</c:v>
                </c:pt>
                <c:pt idx="5">
                  <c:v>2000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Arkusz1!$K$2:$K$7</c:f>
              <c:numCache>
                <c:formatCode>#,##0.00</c:formatCode>
                <c:ptCount val="6"/>
                <c:pt idx="0">
                  <c:v>1055775.02</c:v>
                </c:pt>
                <c:pt idx="1">
                  <c:v>2302339.27</c:v>
                </c:pt>
                <c:pt idx="2">
                  <c:v>0</c:v>
                </c:pt>
                <c:pt idx="3">
                  <c:v>376170.95</c:v>
                </c:pt>
                <c:pt idx="4">
                  <c:v>48375</c:v>
                </c:pt>
                <c:pt idx="5">
                  <c:v>85000</c:v>
                </c:pt>
              </c:numCache>
            </c:numRef>
          </c:val>
        </c:ser>
        <c:dLbls/>
        <c:axId val="130146688"/>
        <c:axId val="130148224"/>
      </c:barChart>
      <c:catAx>
        <c:axId val="130146688"/>
        <c:scaling>
          <c:orientation val="minMax"/>
        </c:scaling>
        <c:axPos val="b"/>
        <c:numFmt formatCode="General" sourceLinked="1"/>
        <c:tickLblPos val="nextTo"/>
        <c:crossAx val="130148224"/>
        <c:crosses val="autoZero"/>
        <c:auto val="1"/>
        <c:lblAlgn val="ctr"/>
        <c:lblOffset val="100"/>
      </c:catAx>
      <c:valAx>
        <c:axId val="130148224"/>
        <c:scaling>
          <c:orientation val="minMax"/>
        </c:scaling>
        <c:axPos val="l"/>
        <c:majorGridlines/>
        <c:numFmt formatCode="#,##0.00" sourceLinked="1"/>
        <c:tickLblPos val="nextTo"/>
        <c:crossAx val="13014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32460872946449"/>
          <c:y val="5.4881138003116704E-3"/>
          <c:w val="0.24558897151744924"/>
          <c:h val="0.97218757643400988"/>
        </c:manualLayout>
      </c:layout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bieżące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Arkusz1!$A$2:$A$12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Arkusz1!$B$2:$B$12</c:f>
              <c:numCache>
                <c:formatCode>#,##0.00</c:formatCode>
                <c:ptCount val="11"/>
                <c:pt idx="0">
                  <c:v>3897575.8899999997</c:v>
                </c:pt>
                <c:pt idx="1">
                  <c:v>4208641.1499999994</c:v>
                </c:pt>
                <c:pt idx="2">
                  <c:v>4427240.6599999992</c:v>
                </c:pt>
                <c:pt idx="3">
                  <c:v>4940763.9300000006</c:v>
                </c:pt>
                <c:pt idx="4">
                  <c:v>5207881.1199999992</c:v>
                </c:pt>
                <c:pt idx="5">
                  <c:v>5902046.3199999994</c:v>
                </c:pt>
                <c:pt idx="6">
                  <c:v>5609675.0800000001</c:v>
                </c:pt>
                <c:pt idx="7">
                  <c:v>5516684.1099999994</c:v>
                </c:pt>
                <c:pt idx="8">
                  <c:v>5679916.5800000001</c:v>
                </c:pt>
                <c:pt idx="9">
                  <c:v>5852745.5500000007</c:v>
                </c:pt>
                <c:pt idx="10">
                  <c:v>5995654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majątkowe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Arkusz1!$A$2:$A$12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Arkusz1!$C$2:$C$12</c:f>
              <c:numCache>
                <c:formatCode>#,##0.00</c:formatCode>
                <c:ptCount val="11"/>
                <c:pt idx="0">
                  <c:v>486854.53</c:v>
                </c:pt>
                <c:pt idx="1">
                  <c:v>1532322.86</c:v>
                </c:pt>
                <c:pt idx="2">
                  <c:v>1001614.73</c:v>
                </c:pt>
                <c:pt idx="3">
                  <c:v>166286</c:v>
                </c:pt>
                <c:pt idx="4">
                  <c:v>0</c:v>
                </c:pt>
                <c:pt idx="5">
                  <c:v>1055775.02</c:v>
                </c:pt>
                <c:pt idx="6">
                  <c:v>2302339.27</c:v>
                </c:pt>
                <c:pt idx="7">
                  <c:v>0</c:v>
                </c:pt>
                <c:pt idx="8">
                  <c:v>376170.95</c:v>
                </c:pt>
                <c:pt idx="9">
                  <c:v>48375</c:v>
                </c:pt>
                <c:pt idx="10">
                  <c:v>85000</c:v>
                </c:pt>
              </c:numCache>
            </c:numRef>
          </c:val>
        </c:ser>
        <c:dLbls/>
        <c:overlap val="100"/>
        <c:axId val="130173952"/>
        <c:axId val="130265856"/>
      </c:barChart>
      <c:catAx>
        <c:axId val="130173952"/>
        <c:scaling>
          <c:orientation val="minMax"/>
        </c:scaling>
        <c:axPos val="b"/>
        <c:numFmt formatCode="General" sourceLinked="1"/>
        <c:tickLblPos val="nextTo"/>
        <c:crossAx val="130265856"/>
        <c:crosses val="autoZero"/>
        <c:auto val="1"/>
        <c:lblAlgn val="ctr"/>
        <c:lblOffset val="100"/>
      </c:catAx>
      <c:valAx>
        <c:axId val="130265856"/>
        <c:scaling>
          <c:orientation val="minMax"/>
        </c:scaling>
        <c:axPos val="l"/>
        <c:majorGridlines/>
        <c:numFmt formatCode="#,##0.00" sourceLinked="1"/>
        <c:tickLblPos val="nextTo"/>
        <c:crossAx val="1301739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Szkoła Podstawowa</c:v>
                </c:pt>
              </c:strCache>
            </c:strRef>
          </c:tx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2716224.59</c:v>
                </c:pt>
                <c:pt idx="1">
                  <c:v>2824278.52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560173.6</c:v>
                </c:pt>
                <c:pt idx="1">
                  <c:v>515435.52000000002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Arkusz1!$D$2:$D$3</c:f>
              <c:numCache>
                <c:formatCode>#,##0.00</c:formatCode>
                <c:ptCount val="2"/>
                <c:pt idx="0">
                  <c:v>1602277.36</c:v>
                </c:pt>
                <c:pt idx="1">
                  <c:v>1681990.27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dotacja 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Arkusz1!$E$2:$E$3</c:f>
              <c:numCache>
                <c:formatCode>#,##0.00</c:formatCode>
                <c:ptCount val="2"/>
                <c:pt idx="0">
                  <c:v>410724.27</c:v>
                </c:pt>
                <c:pt idx="1">
                  <c:v>438165.27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Przedszkola</c:v>
                </c:pt>
              </c:strCache>
            </c:strRef>
          </c:tx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Arkusz1!$F$2:$F$3</c:f>
              <c:numCache>
                <c:formatCode>#,##0.00</c:formatCode>
                <c:ptCount val="2"/>
                <c:pt idx="0">
                  <c:v>1453797.84</c:v>
                </c:pt>
                <c:pt idx="1">
                  <c:v>1398900.46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dotacja dla gminnych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Arkusz1!$G$2:$G$3</c:f>
              <c:numCache>
                <c:formatCode>#,##0.00</c:formatCode>
                <c:ptCount val="2"/>
                <c:pt idx="0">
                  <c:v>990426.84000000008</c:v>
                </c:pt>
                <c:pt idx="1">
                  <c:v>980022.46000000008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dotacja spoza gminy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Arkusz1!$H$2:$H$3</c:f>
              <c:numCache>
                <c:formatCode>#,##0.00</c:formatCode>
                <c:ptCount val="2"/>
                <c:pt idx="0">
                  <c:v>90800</c:v>
                </c:pt>
                <c:pt idx="1">
                  <c:v>27000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Dowożenia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Arkusz1!$I$2:$I$3</c:f>
              <c:numCache>
                <c:formatCode>#,##0.00</c:formatCode>
                <c:ptCount val="2"/>
                <c:pt idx="0">
                  <c:v>347273</c:v>
                </c:pt>
                <c:pt idx="1">
                  <c:v>402108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Komisja egzaminacyjna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Arkusz1!$J$2:$J$3</c:f>
              <c:numCache>
                <c:formatCode>#,##0.00</c:formatCode>
                <c:ptCount val="2"/>
                <c:pt idx="0">
                  <c:v>900</c:v>
                </c:pt>
                <c:pt idx="1">
                  <c:v>2000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Majątkowe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Arkusz1!$A$2:$A$3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Arkusz1!$K$2:$K$3</c:f>
              <c:numCache>
                <c:formatCode>#,##0.00</c:formatCode>
                <c:ptCount val="2"/>
                <c:pt idx="0">
                  <c:v>48375</c:v>
                </c:pt>
                <c:pt idx="1">
                  <c:v>85000</c:v>
                </c:pt>
              </c:numCache>
            </c:numRef>
          </c:val>
        </c:ser>
        <c:dLbls/>
        <c:axId val="137583232"/>
        <c:axId val="137593216"/>
      </c:barChart>
      <c:catAx>
        <c:axId val="137583232"/>
        <c:scaling>
          <c:orientation val="minMax"/>
        </c:scaling>
        <c:axPos val="b"/>
        <c:numFmt formatCode="General" sourceLinked="1"/>
        <c:tickLblPos val="nextTo"/>
        <c:crossAx val="137593216"/>
        <c:crosses val="autoZero"/>
        <c:auto val="1"/>
        <c:lblAlgn val="ctr"/>
        <c:lblOffset val="100"/>
      </c:catAx>
      <c:valAx>
        <c:axId val="137593216"/>
        <c:scaling>
          <c:orientation val="minMax"/>
        </c:scaling>
        <c:axPos val="l"/>
        <c:majorGridlines/>
        <c:numFmt formatCode="#,##0.00" sourceLinked="1"/>
        <c:tickLblPos val="nextTo"/>
        <c:crossAx val="13758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18880626032872"/>
          <c:y val="1.5687395095692083E-2"/>
          <c:w val="0.3335519344804122"/>
          <c:h val="0.9704121729245031"/>
        </c:manualLayout>
      </c:layout>
      <c:spPr>
        <a:ln>
          <a:solidFill>
            <a:schemeClr val="tx2">
              <a:lumMod val="40000"/>
              <a:lumOff val="60000"/>
            </a:schemeClr>
          </a:solidFill>
        </a:ln>
      </c:sp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AC674EF3-EE82-431D-BDD1-C09B859A1921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726AEEDF-4797-4631-87B3-9076A7A78C7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069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AEEDF-4797-4631-87B3-9076A7A78C74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84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AEEDF-4797-4631-87B3-9076A7A78C74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90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4A5C30-D242-4931-9E73-4D99F00EFEDB}" type="datetimeFigureOut">
              <a:rPr lang="pl-PL" smtClean="0"/>
              <a:pPr/>
              <a:t>2016-01-14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8F8A6F-D6CC-4233-8AA6-4137D998E4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486600" cy="4608512"/>
          </a:xfrm>
        </p:spPr>
        <p:txBody>
          <a:bodyPr>
            <a:normAutofit/>
          </a:bodyPr>
          <a:lstStyle/>
          <a:p>
            <a:r>
              <a:rPr lang="pl-PL" sz="660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</a:t>
            </a:r>
            <a:r>
              <a:rPr lang="pl-PL" sz="6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ŚWIATA </a:t>
            </a:r>
            <a:r>
              <a:rPr lang="pl-PL" sz="6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pl-PL" sz="6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</a:br>
            <a:r>
              <a:rPr lang="pl-PL" sz="6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W </a:t>
            </a:r>
            <a:r>
              <a:rPr lang="pl-PL" sz="6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GMINIE STOSZOWICE</a:t>
            </a:r>
            <a:endParaRPr lang="pl-PL" sz="66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985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pl-PL" sz="3200" dirty="0">
                <a:solidFill>
                  <a:prstClr val="black"/>
                </a:solidFill>
              </a:rPr>
              <a:t>OŚWIATA – DOCHODY W </a:t>
            </a:r>
            <a:r>
              <a:rPr lang="pl-PL" sz="3200" dirty="0" smtClean="0">
                <a:solidFill>
                  <a:prstClr val="black"/>
                </a:solidFill>
              </a:rPr>
              <a:t>2016 </a:t>
            </a:r>
            <a:r>
              <a:rPr lang="pl-PL" sz="3200" dirty="0">
                <a:solidFill>
                  <a:prstClr val="black"/>
                </a:solidFill>
              </a:rPr>
              <a:t>ROKU W POSZCZEGÓLNYCH GMINACH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83898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919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051520"/>
          </a:xfrm>
        </p:spPr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OŚWIATA – DOCHODY BIEŻĄCE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498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1568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600200"/>
          </a:xfrm>
        </p:spPr>
        <p:txBody>
          <a:bodyPr/>
          <a:lstStyle/>
          <a:p>
            <a:r>
              <a:rPr lang="pl-PL" sz="9600" dirty="0" smtClean="0">
                <a:solidFill>
                  <a:schemeClr val="tx1"/>
                </a:solidFill>
                <a:latin typeface="Algerian" pitchFamily="82" charset="0"/>
              </a:rPr>
              <a:t>2. WYDATKI</a:t>
            </a:r>
            <a:endParaRPr lang="pl-PL" sz="9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691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7920880" cy="1268760"/>
          </a:xfrm>
        </p:spPr>
        <p:txBody>
          <a:bodyPr/>
          <a:lstStyle/>
          <a:p>
            <a:r>
              <a:rPr lang="pl-PL" sz="2800" dirty="0" smtClean="0">
                <a:solidFill>
                  <a:schemeClr val="tx1"/>
                </a:solidFill>
              </a:rPr>
              <a:t>WYDATKI – OŚWIATA W GMINIE STOSZOWICE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8680091"/>
              </p:ext>
            </p:extLst>
          </p:nvPr>
        </p:nvGraphicFramePr>
        <p:xfrm>
          <a:off x="539550" y="1268760"/>
          <a:ext cx="8136907" cy="525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073"/>
                <a:gridCol w="1243622"/>
                <a:gridCol w="1243622"/>
                <a:gridCol w="1326530"/>
                <a:gridCol w="1326530"/>
                <a:gridCol w="1326530"/>
              </a:tblGrid>
              <a:tr h="333796"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lang="pl-PL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379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1 966 138,94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2 179 411,84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2 153 497,74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2 310 186,48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2 669 752,43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189 798,00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189 711,00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237 211,39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252 611,56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308 147,04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1 035 995,39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1 060 354,96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1 163 929,90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1 387 862,96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1 245 866,53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124 830,00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141 102,00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151 475,24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161 762,83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166 318,11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36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(w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tym remont dachu w Gimnazjum w Budzowie)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221 503,88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670 269,99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732 641,82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792 202,61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973 785,95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1 039 079,90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36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 dla gminnych)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31 812,00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110 001,00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132 743,30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162 940,95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199 086,25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2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(dotacja spoza gminy)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6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222 381,09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206 908,05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263 284,84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268 928,54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252 882,26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20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Komisja egzaminacyjna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2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Kształcenie młodocianych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2 790,48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29 324,48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54 065,57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6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486 854,53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1 532 322,86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1 001 614,73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166 286,00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6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3 897 575,89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4 208 641,15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4 427 240,66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4 940 763,93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5 207 881,12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6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486 854,53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1 532 322,86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1 001 614,73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166 286,00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81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4 384 430,42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5 740 964,01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5 428 855,39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5 107 049,93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5 207 881,12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87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1296144"/>
          </a:xfrm>
        </p:spPr>
        <p:txBody>
          <a:bodyPr/>
          <a:lstStyle/>
          <a:p>
            <a:r>
              <a:rPr lang="pl-PL" sz="2800" dirty="0" smtClean="0">
                <a:solidFill>
                  <a:schemeClr val="tx1"/>
                </a:solidFill>
              </a:rPr>
              <a:t>WYDATKI – OŚWIATA W GMINIE STOSZOWICE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0795564"/>
              </p:ext>
            </p:extLst>
          </p:nvPr>
        </p:nvGraphicFramePr>
        <p:xfrm>
          <a:off x="395536" y="1484784"/>
          <a:ext cx="8424937" cy="499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933"/>
                <a:gridCol w="1105758"/>
                <a:gridCol w="1179475"/>
                <a:gridCol w="1179475"/>
                <a:gridCol w="1179475"/>
                <a:gridCol w="1179475"/>
                <a:gridCol w="1116346"/>
              </a:tblGrid>
              <a:tr h="300440"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lang="pl-PL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004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3 091 001,47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2 800 451,62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2 596 253,14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2 654 642,77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2 649 991,93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2 758 843,00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332 506,43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437 416,43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507 849,38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519 943,75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504 940,94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1 312 892,65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1 395 912,36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1 389 744,54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1 466 164,06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1 543 138,13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1 613 825,00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176 803,63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164 668,33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183 217,79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290 290,02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351 585,04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1 294 332,50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1 103 343,58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1 125 106,30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1 217 615,30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1 311 442,49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1 218 878,00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 dla gminnych)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450 233,08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767 821,78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787 431,64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832 971,33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848 071,49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(dotacja spoza gminy)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13 763,00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16 214,51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18 157,43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33 151,63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90 800,00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203 219,70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309 967,52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404 830,13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341 044,45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347 273,00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402 108,00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Komisja egzaminacyjna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1 055 775,02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2 302 339,27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376 170,95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5 902 046,32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5 609 675,08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5 516 684,11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5 679 916,58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5 852 745,55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5 995 654,00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4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1 055 775,02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2 302 339,27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376 170,95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6 957 821,34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7 912 014,35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5 516 684,11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6 056 087,53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5 901 120,55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6 080 654,00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2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WYDATKI </a:t>
            </a:r>
            <a:r>
              <a:rPr lang="pl-PL" sz="3600" dirty="0">
                <a:solidFill>
                  <a:schemeClr val="tx1"/>
                </a:solidFill>
              </a:rPr>
              <a:t>– OŚWIATA W GMINIE STOSZOWICE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343539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26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WYDATKI </a:t>
            </a:r>
            <a:r>
              <a:rPr lang="pl-PL" sz="3600" dirty="0">
                <a:solidFill>
                  <a:schemeClr val="tx1"/>
                </a:solidFill>
              </a:rPr>
              <a:t>– OŚWIATA W GMINIE STOSZOWICE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6352331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522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WYDATKI – OŚWIATA W GMINIE STOSZOWICE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69657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2003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1368152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OŚWIATA W GMINIE </a:t>
            </a:r>
            <a:r>
              <a:rPr lang="pl-PL" sz="3200" dirty="0">
                <a:solidFill>
                  <a:schemeClr val="tx1"/>
                </a:solidFill>
              </a:rPr>
              <a:t>S</a:t>
            </a:r>
            <a:r>
              <a:rPr lang="pl-PL" sz="3200" dirty="0" smtClean="0">
                <a:solidFill>
                  <a:schemeClr val="tx1"/>
                </a:solidFill>
              </a:rPr>
              <a:t>TOSZOWICE – BEZ REZERWY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7464696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WYDATKI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ROK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2 716 224,59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2 824 278,52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dotacja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560 173,60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515 435,52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1 602 277,36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1 681 990,27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dotacja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410 724,27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438 165,27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Przedszkola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1 453 797,84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1 398 900,46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dotacja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dla gminnych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990 426,84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980 022,46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dotacja spoza gminy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90 800,00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Dowożenia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347 273,00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402 108,00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Komisja egzaminacyjna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6 168 847,79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6 394 277,25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091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/>
          <a:lstStyle/>
          <a:p>
            <a:r>
              <a:rPr lang="pl-PL" sz="2800" dirty="0" smtClean="0">
                <a:solidFill>
                  <a:prstClr val="black"/>
                </a:solidFill>
              </a:rPr>
              <a:t>OŚWIATA W GMINIE STOSZOWICE </a:t>
            </a:r>
            <a:r>
              <a:rPr lang="pl-PL" sz="2800" dirty="0">
                <a:solidFill>
                  <a:prstClr val="black"/>
                </a:solidFill>
              </a:rPr>
              <a:t>– BEZ REZERWY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6316184"/>
              </p:ext>
            </p:extLst>
          </p:nvPr>
        </p:nvGraphicFramePr>
        <p:xfrm>
          <a:off x="467544" y="1340768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375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600200"/>
          </a:xfrm>
        </p:spPr>
        <p:txBody>
          <a:bodyPr/>
          <a:lstStyle/>
          <a:p>
            <a:r>
              <a:rPr lang="pl-PL" sz="9600" dirty="0" smtClean="0">
                <a:solidFill>
                  <a:schemeClr val="tx1"/>
                </a:solidFill>
                <a:latin typeface="Algerian" pitchFamily="82" charset="0"/>
              </a:rPr>
              <a:t>1. DOCHODY</a:t>
            </a:r>
            <a:endParaRPr lang="pl-PL" sz="9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157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51520"/>
          </a:xfrm>
        </p:spPr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OŚWIATA - WYDATKI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5692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4182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83568"/>
          </a:xfrm>
        </p:spPr>
        <p:txBody>
          <a:bodyPr/>
          <a:lstStyle/>
          <a:p>
            <a:r>
              <a:rPr lang="pl-PL" sz="3600" dirty="0">
                <a:solidFill>
                  <a:schemeClr val="tx1"/>
                </a:solidFill>
              </a:rPr>
              <a:t>WYDATKI - PRZEDSZKOLA W GMINIE STOSZOWICE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2042647"/>
              </p:ext>
            </p:extLst>
          </p:nvPr>
        </p:nvGraphicFramePr>
        <p:xfrm>
          <a:off x="395534" y="2060846"/>
          <a:ext cx="8301610" cy="4104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22"/>
                <a:gridCol w="1660322"/>
                <a:gridCol w="1660322"/>
                <a:gridCol w="1660322"/>
                <a:gridCol w="1660322"/>
              </a:tblGrid>
              <a:tr h="634112"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Srebrna Góra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368 697,25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397 371,62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388 386,04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345 000,00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235 304,20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263 437,34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264 253,03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Grodziszcze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183 430,19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172 162,37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195 432,42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Przedborowa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319 517,23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351 492,34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372 571,00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391 878,00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 gminy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18 157,43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33 151,63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90 800,00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302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1 125 106,30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1 217 615,30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1 311 442,49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1 218 878,00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074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WYDATKI - PRZEDSZKOLA W GMINIE STOSZOWICE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45074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47773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2776"/>
          </a:xfrm>
        </p:spPr>
        <p:txBody>
          <a:bodyPr/>
          <a:lstStyle/>
          <a:p>
            <a:r>
              <a:rPr lang="pl-PL" sz="3200" dirty="0" smtClean="0">
                <a:solidFill>
                  <a:prstClr val="black"/>
                </a:solidFill>
              </a:rPr>
              <a:t>OŚWIATA – WYDATKI W 2014 ROKU W POSZCZEGÓLNYCH GMINACH</a:t>
            </a:r>
            <a:endParaRPr lang="pl-PL" sz="4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4052577"/>
              </p:ext>
            </p:extLst>
          </p:nvPr>
        </p:nvGraphicFramePr>
        <p:xfrm>
          <a:off x="467544" y="1484784"/>
          <a:ext cx="8136906" cy="50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3885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2 654 642,77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2 095 821,72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1 249 616,00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3 825 998,78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2 029 212,17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Zespołu Szkół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849 411,00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1 466 164,06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1 428 226,59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733 248,00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2 152 073,66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1 346 433,26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1 125 106,30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1 032 800,76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336 498,00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1 558 912,46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652 561,90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dla gminnych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787 431,64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684 000,00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30 002,24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spoza gminy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18 157,43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13 000,66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33 839,00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39 694,57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20 888,20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404 830,13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171 221,40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210 912,00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349 323,90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219 167,90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92 958,00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342 567,04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544 774,81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29 443,42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5 516 684,11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4 728 070,47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3 472 643,00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8 431 083,61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4 619 385,69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58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5 516 684,11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4 728 070,47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3 472 643,00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8 431 083,61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4 619 385,69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05318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/>
          <a:lstStyle/>
          <a:p>
            <a:r>
              <a:rPr lang="pl-PL" sz="3200" dirty="0">
                <a:solidFill>
                  <a:prstClr val="black"/>
                </a:solidFill>
              </a:rPr>
              <a:t>OŚWIATA – WYDATKI W 2014 </a:t>
            </a:r>
            <a:r>
              <a:rPr lang="pl-PL" sz="3200" dirty="0" smtClean="0">
                <a:solidFill>
                  <a:prstClr val="black"/>
                </a:solidFill>
              </a:rPr>
              <a:t>ROKU W POSZCZEGÓLNYCH GMINACH</a:t>
            </a:r>
            <a:endParaRPr lang="pl-PL" sz="4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0569092"/>
              </p:ext>
            </p:extLst>
          </p:nvPr>
        </p:nvGraphicFramePr>
        <p:xfrm>
          <a:off x="467544" y="1700808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67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84784"/>
          </a:xfrm>
        </p:spPr>
        <p:txBody>
          <a:bodyPr/>
          <a:lstStyle/>
          <a:p>
            <a:r>
              <a:rPr lang="pl-PL" sz="3200" dirty="0" smtClean="0">
                <a:solidFill>
                  <a:prstClr val="black"/>
                </a:solidFill>
              </a:rPr>
              <a:t>OŚWIATA – WYDATKI W 2015 ROKU W POSZCZEGÓLNYCH GMINACH</a:t>
            </a:r>
            <a:endParaRPr lang="pl-PL" sz="4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8576256"/>
              </p:ext>
            </p:extLst>
          </p:nvPr>
        </p:nvGraphicFramePr>
        <p:xfrm>
          <a:off x="467544" y="1628801"/>
          <a:ext cx="8280918" cy="493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53"/>
                <a:gridCol w="1380153"/>
                <a:gridCol w="1380153"/>
                <a:gridCol w="1380153"/>
                <a:gridCol w="1380153"/>
                <a:gridCol w="1380153"/>
              </a:tblGrid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2 649 991,93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2 079 348,00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1 251 274,20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3 538 340,87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2 036 392,85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Zespołu Szkół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994 894,00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1 543 138,13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1 292 086,00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715 420,78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1 977 084,55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1 183 718,71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1 311 442,49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922 644,00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397 552,00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1 571 483,00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613 833,00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dla gminnych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848 071,49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540 200,00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spoza gminy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90 800,00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24 893,00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64 363,00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347 273,00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215 660,00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144 315,00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97 946,00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35 600,00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132 046,00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31 966,99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674 008,30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802 779,96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88 441,00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5 852 745,55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4 610 124,00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3 704 713,97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8 175 916,72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4 816 639,52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88 441,00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5 901 120,55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4 635 124,00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3 704 713,97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8 264 357,72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4 816 639,52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13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68152"/>
          </a:xfrm>
        </p:spPr>
        <p:txBody>
          <a:bodyPr/>
          <a:lstStyle/>
          <a:p>
            <a:r>
              <a:rPr lang="pl-PL" sz="3200" dirty="0">
                <a:solidFill>
                  <a:prstClr val="black"/>
                </a:solidFill>
              </a:rPr>
              <a:t>OŚWIATA – WYDATKI W </a:t>
            </a:r>
            <a:r>
              <a:rPr lang="pl-PL" sz="3200" dirty="0" smtClean="0">
                <a:solidFill>
                  <a:prstClr val="black"/>
                </a:solidFill>
              </a:rPr>
              <a:t>2015 </a:t>
            </a:r>
            <a:r>
              <a:rPr lang="pl-PL" sz="3200" dirty="0">
                <a:solidFill>
                  <a:prstClr val="black"/>
                </a:solidFill>
              </a:rPr>
              <a:t>ROKU W POSZCZEGÓLNYCH GMINACH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1536947"/>
              </p:ext>
            </p:extLst>
          </p:nvPr>
        </p:nvGraphicFramePr>
        <p:xfrm>
          <a:off x="323528" y="1484784"/>
          <a:ext cx="83632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17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84784"/>
          </a:xfrm>
        </p:spPr>
        <p:txBody>
          <a:bodyPr/>
          <a:lstStyle/>
          <a:p>
            <a:r>
              <a:rPr lang="pl-PL" sz="3200" dirty="0" smtClean="0">
                <a:solidFill>
                  <a:prstClr val="black"/>
                </a:solidFill>
              </a:rPr>
              <a:t>OŚWIATA – WYDATKI W 2016 ROKU W POSZCZEGÓLNYCH GMINACH</a:t>
            </a:r>
            <a:endParaRPr lang="pl-PL" sz="4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823187"/>
              </p:ext>
            </p:extLst>
          </p:nvPr>
        </p:nvGraphicFramePr>
        <p:xfrm>
          <a:off x="467544" y="1628801"/>
          <a:ext cx="8136906" cy="4951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2 758 843,00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1 883 112,00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1 291 613,00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3 372 845,00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2 087 105,00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Zespołu Szkół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866 222,00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1 613 825,00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1 271 950,00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722 681,00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2 012 603,00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1 230 350,00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1 218 878,00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833 268,00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340 500,00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1 403 389,00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dla gminnych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201 740,00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dotacja spoza gminy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402 108,00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216 335,00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152 460,00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107 667,00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399 415,00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209 800,00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133 721,00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539 218,00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259 486,00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5 995 654,00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4 386 130,00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3 678 739,00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7 743 055,00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4 890 816,00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7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25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6 080 654,00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4 386 130,00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3 678 739,00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7 863 055,00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4 890 816,00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294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68152"/>
          </a:xfrm>
        </p:spPr>
        <p:txBody>
          <a:bodyPr/>
          <a:lstStyle/>
          <a:p>
            <a:r>
              <a:rPr lang="pl-PL" sz="3200" dirty="0">
                <a:solidFill>
                  <a:prstClr val="black"/>
                </a:solidFill>
              </a:rPr>
              <a:t>OŚWIATA – WYDATKI W </a:t>
            </a:r>
            <a:r>
              <a:rPr lang="pl-PL" sz="3200" dirty="0" smtClean="0">
                <a:solidFill>
                  <a:prstClr val="black"/>
                </a:solidFill>
              </a:rPr>
              <a:t>2016 </a:t>
            </a:r>
            <a:r>
              <a:rPr lang="pl-PL" sz="3200" dirty="0">
                <a:solidFill>
                  <a:prstClr val="black"/>
                </a:solidFill>
              </a:rPr>
              <a:t>ROKU W POSZCZEGÓLNYCH GMINACH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0984523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129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9512"/>
          </a:xfrm>
        </p:spPr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OŚWIATA – WYDATKI BIEŻĄCE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8305076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939586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DOCHODY – OŚWIATA W GMINIE STOSZOWICE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2281877"/>
              </p:ext>
            </p:extLst>
          </p:nvPr>
        </p:nvGraphicFramePr>
        <p:xfrm>
          <a:off x="467544" y="1772817"/>
          <a:ext cx="8424937" cy="439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933"/>
                <a:gridCol w="1105758"/>
                <a:gridCol w="1179475"/>
                <a:gridCol w="1179475"/>
                <a:gridCol w="1179475"/>
                <a:gridCol w="1179475"/>
                <a:gridCol w="1116346"/>
              </a:tblGrid>
              <a:tr h="612076"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lang="pl-PL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1207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DOCHODY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076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subwencja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3 608 254,00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3 489 042,00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3 303 156,00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3 287 367,00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3 308 496,00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3 342 791,00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076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dotacja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69 273,27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208 463,73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229 871,36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07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usług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49 329,20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44 737,53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49 199,68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12 630,50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8 607,00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innych gmin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41 371,66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37 220,25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07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3 657 583,20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3 533 779,53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3 421 628,95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3 549 832,89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  <a:r>
                        <a:rPr lang="pl-PL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194,61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3 604 791,00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414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12168"/>
          </a:xfrm>
        </p:spPr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OŚWIATA Z UTWORZONĄ REZERWĄ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80364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285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12168"/>
          </a:xfrm>
        </p:spPr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OŚWIATA BEZ UTWORZONEJ REZERWY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452044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251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504056"/>
          </a:xfrm>
        </p:spPr>
        <p:txBody>
          <a:bodyPr/>
          <a:lstStyle/>
          <a:p>
            <a:r>
              <a:rPr lang="pl-PL" sz="1800" dirty="0" smtClean="0">
                <a:solidFill>
                  <a:schemeClr val="tx1"/>
                </a:solidFill>
              </a:rPr>
              <a:t>WYDATKI – OŚWIATA W GMINIE STOSZOWICE</a:t>
            </a:r>
            <a:endParaRPr lang="pl-PL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0271501"/>
              </p:ext>
            </p:extLst>
          </p:nvPr>
        </p:nvGraphicFramePr>
        <p:xfrm>
          <a:off x="179512" y="548680"/>
          <a:ext cx="8640961" cy="597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826"/>
                <a:gridCol w="2054703"/>
                <a:gridCol w="2054703"/>
                <a:gridCol w="1944729"/>
              </a:tblGrid>
              <a:tr h="326497"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lang="pl-PL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2649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5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 podstawowa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2 654 642,77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2 649 991,93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2 758 843,00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15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</a:t>
                      </a:r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dotacja dla Stowarzyszenia)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519 943,75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504 940,94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5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Gimnazjum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1 466 164,06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1 543 138,13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1 613 825,00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5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290 290,02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351 585,04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5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Przedszkola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1 217 615,30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1 311 442,49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1 218 878,00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95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(w tym dotacja dla </a:t>
                      </a:r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niepublicznych gminnych)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660 808,96</a:t>
                      </a:r>
                      <a:endParaRPr lang="pl-PL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652 639,07</a:t>
                      </a:r>
                      <a:endParaRPr lang="pl-PL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</a:t>
                      </a: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4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tym dotacja dla Stowarzyszenia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172 162,37</a:t>
                      </a:r>
                      <a:endParaRPr lang="pl-PL" sz="1050" b="0" i="0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195 432,42</a:t>
                      </a:r>
                      <a:endParaRPr lang="pl-PL" sz="1050" b="0" i="0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200 000,00</a:t>
                      </a:r>
                      <a:endParaRPr lang="pl-PL" sz="1050" b="0" i="0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1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(w tym dotacja </a:t>
                      </a: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spoza gminy)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33 151,63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90 800,00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Dowożenie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341 044,45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347 273,00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402 108,00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4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Komisja egzaminacyjna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376 170,95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5 679 916,58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5 852 745,55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5 995 654,00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1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</a:t>
                      </a:r>
                      <a:r>
                        <a:rPr lang="pl-PL" sz="105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przekazane Stowarzyszeniu</a:t>
                      </a:r>
                      <a:endParaRPr lang="pl-PL" sz="105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- 982 396,14</a:t>
                      </a:r>
                      <a:endParaRPr lang="pl-PL" sz="1800" b="1" i="1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-1 051 958,40</a:t>
                      </a:r>
                      <a:endParaRPr lang="pl-PL" sz="1800" b="1" i="1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sng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- 1 020 000,00</a:t>
                      </a:r>
                      <a:endParaRPr lang="pl-PL" sz="1800" b="1" i="1" u="none" strike="sng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1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pomniejszone o dotacje</a:t>
                      </a:r>
                      <a:r>
                        <a:rPr lang="pl-PL" sz="105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dla Stowarzyszenia</a:t>
                      </a:r>
                      <a:endParaRPr lang="pl-PL" sz="105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697 520,44</a:t>
                      </a:r>
                      <a:r>
                        <a:rPr lang="pl-PL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l-PL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4 800 787,15</a:t>
                      </a:r>
                      <a:endParaRPr lang="pl-PL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4 975 654,00</a:t>
                      </a:r>
                      <a:endParaRPr lang="pl-PL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376 170,95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48 375,00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5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5 073 691,39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4 849 162,15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5 060 654,00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922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312168"/>
          </a:xfrm>
        </p:spPr>
        <p:txBody>
          <a:bodyPr/>
          <a:lstStyle/>
          <a:p>
            <a:r>
              <a:rPr lang="pl-PL" sz="65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DZIĘKUJĘ ZA UWAGĘ</a:t>
            </a:r>
            <a:endParaRPr lang="pl-PL" sz="65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357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pl-PL" sz="3600" dirty="0">
                <a:solidFill>
                  <a:schemeClr val="tx1"/>
                </a:solidFill>
              </a:rPr>
              <a:t>DOCHODY – OŚWIATA W GMINIE STOSZOWICE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9921246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87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483568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OŚWIATA – DOCHODY W 2014 ROKU W POSZCZEGÓLNYCH GMINACH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049286"/>
              </p:ext>
            </p:extLst>
          </p:nvPr>
        </p:nvGraphicFramePr>
        <p:xfrm>
          <a:off x="457200" y="1700804"/>
          <a:ext cx="8147250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491612"/>
                <a:gridCol w="1224138"/>
              </a:tblGrid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DOCHODY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subwencja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3 287 367,00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3 526 717,00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2 070 571,00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5 611 832,00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3 073 867,00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dotacja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208 463,73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183 611,00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117 173,00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252 466,00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167 908,00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usług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12 630,50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6 017,00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9 411,00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327 935,60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22 682,58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innych gmin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41 371,66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12 308,00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260 618,84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25 976,10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89 588,00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167 418,52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3 604 791,00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3 716 345,00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2 299 051,00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6 452 852,44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3 457 852,20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24304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1296144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OŚWIATA – DOCHODY W 2014 ROKU W POSZCZEGÓLNYCH GMINACH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8201580"/>
              </p:ext>
            </p:extLst>
          </p:nvPr>
        </p:nvGraphicFramePr>
        <p:xfrm>
          <a:off x="467544" y="1484784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561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483568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OŚWIATA – DOCHODY W 2015 ROKU W POSZCZEGÓLNYCH GMINACH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1199364"/>
              </p:ext>
            </p:extLst>
          </p:nvPr>
        </p:nvGraphicFramePr>
        <p:xfrm>
          <a:off x="457200" y="1700804"/>
          <a:ext cx="8147250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DOCHODY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subwencja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3 308 496,00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3 364 013,00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2 015 926,00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5 611 969,00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2 860 731,00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dotacja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229</a:t>
                      </a:r>
                      <a:r>
                        <a:rPr lang="pl-PL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871,36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159 125,00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116 748,00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250 781,00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184 585,00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usług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8 607,00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25 844,00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innych gmin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37 220,25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372 369,00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13 150,00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44 994,00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202 046,00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majątkowe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15 734,00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3 584</a:t>
                      </a:r>
                      <a:r>
                        <a:rPr lang="pl-PL" sz="1200" b="1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194,61</a:t>
                      </a:r>
                      <a:endParaRPr lang="pl-PL" sz="1200" b="1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3 628 022,00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2 177 668,00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6 380 119,00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3 274 946,00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745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r>
              <a:rPr lang="pl-PL" sz="3200" dirty="0">
                <a:solidFill>
                  <a:prstClr val="black"/>
                </a:solidFill>
              </a:rPr>
              <a:t>OŚWIATA – DOCHODY W </a:t>
            </a:r>
            <a:r>
              <a:rPr lang="pl-PL" sz="3200" dirty="0" smtClean="0">
                <a:solidFill>
                  <a:prstClr val="black"/>
                </a:solidFill>
              </a:rPr>
              <a:t>2015 </a:t>
            </a:r>
            <a:r>
              <a:rPr lang="pl-PL" sz="3200" dirty="0">
                <a:solidFill>
                  <a:prstClr val="black"/>
                </a:solidFill>
              </a:rPr>
              <a:t>ROKU W POSZCZEGÓLNYCH GMINACH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46018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35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483568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OŚWIATA – DOCHODY W 2016 ROKU W POSZCZEGÓLNYCH GMINACH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6778975"/>
              </p:ext>
            </p:extLst>
          </p:nvPr>
        </p:nvGraphicFramePr>
        <p:xfrm>
          <a:off x="457200" y="1700807"/>
          <a:ext cx="814725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5940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DOCHODY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STOSZOWICE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ZŁOTY STOK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CIEPŁOWODY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KAMIENIEC ZĄBKOWICKI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BARDO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subwencja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3 342 791,00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3 409 492,00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2 264 228,00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5 788 635,00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3 096 780,00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dotacja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90 383,00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usług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396 370,00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24 472,00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wpływy z innych gmin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stołówki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206 765,00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3 604 791,00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3 619 692,00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2 354 611,00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6 185 005,00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3 479 317,00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558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ierownictw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Kierownictwo">
    <a:majorFont>
      <a:latin typeface="Century Gothic"/>
      <a:ea typeface=""/>
      <a:cs typeface=""/>
      <a:font script="Jpan" typeface="HGｺﾞｼｯｸM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Kierownictw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662</TotalTime>
  <Words>1853</Words>
  <Application>Microsoft Office PowerPoint</Application>
  <PresentationFormat>Pokaz na ekranie (4:3)</PresentationFormat>
  <Paragraphs>823</Paragraphs>
  <Slides>33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Kierownictwo</vt:lpstr>
      <vt:lpstr>OŚWIATA  W GMINIE STOSZOWICE</vt:lpstr>
      <vt:lpstr>1. DOCHODY</vt:lpstr>
      <vt:lpstr>DOCHODY – OŚWIATA W GMINIE STOSZOWICE</vt:lpstr>
      <vt:lpstr>DOCHODY – OŚWIATA W GMINIE STOSZOWICE</vt:lpstr>
      <vt:lpstr>OŚWIATA – DOCHODY W 2014 ROKU W POSZCZEGÓLNYCH GMINACH</vt:lpstr>
      <vt:lpstr>OŚWIATA – DOCHODY W 2014 ROKU W POSZCZEGÓLNYCH GMINACH</vt:lpstr>
      <vt:lpstr>OŚWIATA – DOCHODY W 2015 ROKU W POSZCZEGÓLNYCH GMINACH</vt:lpstr>
      <vt:lpstr>OŚWIATA – DOCHODY W 2015 ROKU W POSZCZEGÓLNYCH GMINACH</vt:lpstr>
      <vt:lpstr>OŚWIATA – DOCHODY W 2016 ROKU W POSZCZEGÓLNYCH GMINACH</vt:lpstr>
      <vt:lpstr>OŚWIATA – DOCHODY W 2016 ROKU W POSZCZEGÓLNYCH GMINACH</vt:lpstr>
      <vt:lpstr>OŚWIATA – DOCHODY BIEŻĄCE</vt:lpstr>
      <vt:lpstr>2. WYDATKI</vt:lpstr>
      <vt:lpstr>WYDATKI – OŚWIATA W GMINIE STOSZOWICE</vt:lpstr>
      <vt:lpstr>WYDATKI – OŚWIATA W GMINIE STOSZOWICE</vt:lpstr>
      <vt:lpstr>WYDATKI – OŚWIATA W GMINIE STOSZOWICE</vt:lpstr>
      <vt:lpstr>WYDATKI – OŚWIATA W GMINIE STOSZOWICE</vt:lpstr>
      <vt:lpstr>WYDATKI – OŚWIATA W GMINIE STOSZOWICE</vt:lpstr>
      <vt:lpstr>OŚWIATA W GMINIE STOSZOWICE – BEZ REZERWY</vt:lpstr>
      <vt:lpstr>OŚWIATA W GMINIE STOSZOWICE – BEZ REZERWY</vt:lpstr>
      <vt:lpstr>OŚWIATA - WYDATKI</vt:lpstr>
      <vt:lpstr>WYDATKI - PRZEDSZKOLA W GMINIE STOSZOWICE</vt:lpstr>
      <vt:lpstr>WYDATKI - PRZEDSZKOLA W GMINIE STOSZOWICE</vt:lpstr>
      <vt:lpstr>OŚWIATA – WYDATKI W 2014 ROKU W POSZCZEGÓLNYCH GMINACH</vt:lpstr>
      <vt:lpstr>OŚWIATA – WYDATKI W 2014 ROKU W POSZCZEGÓLNYCH GMINACH</vt:lpstr>
      <vt:lpstr>OŚWIATA – WYDATKI W 2015 ROKU W POSZCZEGÓLNYCH GMINACH</vt:lpstr>
      <vt:lpstr>OŚWIATA – WYDATKI W 2015 ROKU W POSZCZEGÓLNYCH GMINACH</vt:lpstr>
      <vt:lpstr>OŚWIATA – WYDATKI W 2016 ROKU W POSZCZEGÓLNYCH GMINACH</vt:lpstr>
      <vt:lpstr>OŚWIATA – WYDATKI W 2016 ROKU W POSZCZEGÓLNYCH GMINACH</vt:lpstr>
      <vt:lpstr>OŚWIATA – WYDATKI BIEŻĄCE</vt:lpstr>
      <vt:lpstr>OŚWIATA Z UTWORZONĄ REZERWĄ</vt:lpstr>
      <vt:lpstr>OŚWIATA BEZ UTWORZONEJ REZERWY</vt:lpstr>
      <vt:lpstr>WYDATKI – OŚWIATA W GMINIE STOSZOWICE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OŚWIATA W GMINIE STOSZOWICE</dc:title>
  <dc:creator>Alicja Kaczmarska</dc:creator>
  <cp:lastModifiedBy>katarzyna.cichon</cp:lastModifiedBy>
  <cp:revision>97</cp:revision>
  <cp:lastPrinted>2016-01-14T07:00:37Z</cp:lastPrinted>
  <dcterms:created xsi:type="dcterms:W3CDTF">2015-12-28T08:54:09Z</dcterms:created>
  <dcterms:modified xsi:type="dcterms:W3CDTF">2016-01-14T12:02:30Z</dcterms:modified>
</cp:coreProperties>
</file>