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sldIdLst>
    <p:sldId id="256" r:id="rId2"/>
    <p:sldId id="273" r:id="rId3"/>
    <p:sldId id="274" r:id="rId4"/>
    <p:sldId id="276" r:id="rId5"/>
    <p:sldId id="275" r:id="rId6"/>
    <p:sldId id="257" r:id="rId7"/>
    <p:sldId id="258" r:id="rId8"/>
    <p:sldId id="259" r:id="rId9"/>
    <p:sldId id="261" r:id="rId10"/>
    <p:sldId id="271" r:id="rId11"/>
    <p:sldId id="262" r:id="rId12"/>
    <p:sldId id="272" r:id="rId13"/>
    <p:sldId id="263" r:id="rId14"/>
    <p:sldId id="264" r:id="rId15"/>
    <p:sldId id="265" r:id="rId16"/>
    <p:sldId id="266" r:id="rId17"/>
    <p:sldId id="267" r:id="rId18"/>
    <p:sldId id="268" r:id="rId19"/>
    <p:sldId id="278" r:id="rId20"/>
    <p:sldId id="277" r:id="rId2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22" y="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CA6E54-4AD7-4A9A-9C0F-61BD8CEFB068}" type="datetimeFigureOut">
              <a:rPr lang="pl-PL" smtClean="0"/>
              <a:pPr/>
              <a:t>2017-02-12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8CEBB3-A141-439E-A154-E345D59B6FCD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="" xmlns:p14="http://schemas.microsoft.com/office/powerpoint/2010/main" val="1592576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8CEBB3-A141-439E-A154-E345D59B6FCD}" type="slidenum">
              <a:rPr lang="pl-PL" smtClean="0"/>
              <a:pPr/>
              <a:t>13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8CEBB3-A141-439E-A154-E345D59B6FCD}" type="slidenum">
              <a:rPr lang="pl-PL" smtClean="0"/>
              <a:pPr/>
              <a:t>19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2017-02-12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2017-02-12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2017-02-12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2017-02-12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2017-02-12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2017-02-12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2017-02-12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2017-02-12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2017-02-12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66221E02-25CB-4963-84BC-0813985E7D90}" type="datetimeFigureOut">
              <a:rPr lang="pl-PL" smtClean="0"/>
              <a:pPr/>
              <a:t>2017-02-12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2017-02-12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66221E02-25CB-4963-84BC-0813985E7D90}" type="datetimeFigureOut">
              <a:rPr lang="pl-PL" smtClean="0"/>
              <a:pPr/>
              <a:t>2017-02-12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Reforma oświaty </a:t>
            </a:r>
            <a:br>
              <a:rPr lang="pl-PL" dirty="0" smtClean="0"/>
            </a:br>
            <a:r>
              <a:rPr lang="pl-PL" dirty="0" smtClean="0"/>
              <a:t>w gminie Bardo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Luty 2017r.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84312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IV. Zatrudnienie</a:t>
            </a: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47402353"/>
              </p:ext>
            </p:extLst>
          </p:nvPr>
        </p:nvGraphicFramePr>
        <p:xfrm>
          <a:off x="0" y="908720"/>
          <a:ext cx="9036496" cy="5510092"/>
        </p:xfrm>
        <a:graphic>
          <a:graphicData uri="http://schemas.openxmlformats.org/drawingml/2006/table">
            <a:tbl>
              <a:tblPr/>
              <a:tblGrid>
                <a:gridCol w="3275855"/>
                <a:gridCol w="576065"/>
                <a:gridCol w="648071"/>
                <a:gridCol w="1080120"/>
                <a:gridCol w="1080120"/>
                <a:gridCol w="1008112"/>
                <a:gridCol w="1368153"/>
              </a:tblGrid>
              <a:tr h="280339">
                <a:tc rowSpan="2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7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R="217805" indent="679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/>
                          <a:ea typeface="Calibri"/>
                          <a:cs typeface="Times New Roman"/>
                        </a:rPr>
                        <a:t>Rok </a:t>
                      </a:r>
                      <a:r>
                        <a:rPr lang="pl-PL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 szk. 2016/2017</a:t>
                      </a:r>
                      <a:endParaRPr lang="pl-PL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800" b="1" dirty="0" smtClean="0">
                          <a:latin typeface="Times New Roman"/>
                          <a:ea typeface="Calibri"/>
                          <a:cs typeface="Times New Roman"/>
                        </a:rPr>
                        <a:t>                                             </a:t>
                      </a:r>
                      <a:r>
                        <a:rPr lang="pl-PL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Rok </a:t>
                      </a:r>
                      <a:r>
                        <a:rPr lang="pl-PL" sz="1400" b="1" dirty="0">
                          <a:latin typeface="Times New Roman"/>
                          <a:ea typeface="Calibri"/>
                          <a:cs typeface="Times New Roman"/>
                        </a:rPr>
                        <a:t>szkolny 2017/2018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62480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/>
                          <a:ea typeface="Calibri"/>
                          <a:cs typeface="Times New Roman"/>
                        </a:rPr>
                        <a:t>Włączenie gimnazjum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SP  </a:t>
                      </a:r>
                      <a:r>
                        <a:rPr lang="pl-PL" sz="1400" b="1" dirty="0">
                          <a:latin typeface="Times New Roman"/>
                          <a:ea typeface="Calibri"/>
                          <a:cs typeface="Times New Roman"/>
                        </a:rPr>
                        <a:t>Bardo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SP  </a:t>
                      </a:r>
                      <a:r>
                        <a:rPr lang="pl-PL" sz="1400" b="1" dirty="0">
                          <a:latin typeface="Times New Roman"/>
                          <a:ea typeface="Calibri"/>
                          <a:cs typeface="Times New Roman"/>
                        </a:rPr>
                        <a:t>Przyłęk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/>
                          <a:ea typeface="Calibri"/>
                          <a:cs typeface="Times New Roman"/>
                        </a:rPr>
                        <a:t>uwagi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8368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7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1746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/>
                          <a:ea typeface="Calibri"/>
                          <a:cs typeface="Times New Roman"/>
                        </a:rPr>
                        <a:t>SP</a:t>
                      </a:r>
                      <a:endParaRPr lang="pl-PL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59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/>
                          <a:ea typeface="Calibri"/>
                          <a:cs typeface="Times New Roman"/>
                        </a:rPr>
                        <a:t>PG</a:t>
                      </a:r>
                      <a:endParaRPr lang="pl-PL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7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7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7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7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863">
                <a:tc>
                  <a:txBody>
                    <a:bodyPr/>
                    <a:lstStyle/>
                    <a:p>
                      <a:pPr marR="154940" indent="901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Nauczyciele zatrudnieni na pełny etat</a:t>
                      </a: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79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679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33/ </a:t>
                      </a: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34</a:t>
                      </a: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23</a:t>
                      </a: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2017/2018 Nauczyciel </a:t>
                      </a: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kl. I-III SP Bardo  przechodzi do SP Przyłęk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10905">
                <a:tc>
                  <a:txBody>
                    <a:bodyPr/>
                    <a:lstStyle/>
                    <a:p>
                      <a:pPr indent="901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Nauczyciele zatrudnieni na niepełny etat</a:t>
                      </a: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5748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15748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4625" algn="l"/>
                        </a:tabLst>
                      </a:pPr>
                      <a:endParaRPr lang="pl-PL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4625" algn="l"/>
                        </a:tabLs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6</a:t>
                      </a: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2                                            (muzyka, </a:t>
                      </a:r>
                      <a:r>
                        <a:rPr lang="pl-PL" sz="1600" b="1" dirty="0" err="1" smtClean="0">
                          <a:latin typeface="Calibri"/>
                          <a:ea typeface="Calibri"/>
                          <a:cs typeface="Times New Roman"/>
                        </a:rPr>
                        <a:t>j.niem</a:t>
                      </a: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.)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5255">
                <a:tc>
                  <a:txBody>
                    <a:bodyPr/>
                    <a:lstStyle/>
                    <a:p>
                      <a:pPr marL="0" indent="1746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Nauczyciele szkoły podstawowej dopełniający etat w gimnazjum</a:t>
                      </a: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5748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15748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w tym</a:t>
                      </a: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38290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807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Nauczyciele </a:t>
                      </a: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gimnazjum dopełniający etat/zatrudnieni w SP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5748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15748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174625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174625" algn="l"/>
                          <a:tab pos="450850" algn="l"/>
                        </a:tabLs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11</a:t>
                      </a: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4281">
                <a:tc>
                  <a:txBody>
                    <a:bodyPr/>
                    <a:lstStyle/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Ilość nauczycieli dla których nie będzie etatów</a:t>
                      </a: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5748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1746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2725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48037237"/>
              </p:ext>
            </p:extLst>
          </p:nvPr>
        </p:nvGraphicFramePr>
        <p:xfrm>
          <a:off x="179512" y="248892"/>
          <a:ext cx="8784976" cy="6413782"/>
        </p:xfrm>
        <a:graphic>
          <a:graphicData uri="http://schemas.openxmlformats.org/drawingml/2006/table">
            <a:tbl>
              <a:tblPr/>
              <a:tblGrid>
                <a:gridCol w="2445932"/>
                <a:gridCol w="518834"/>
                <a:gridCol w="779650"/>
                <a:gridCol w="1295686"/>
                <a:gridCol w="1368610"/>
                <a:gridCol w="936104"/>
                <a:gridCol w="1440160"/>
              </a:tblGrid>
              <a:tr h="217393">
                <a:tc rowSpan="2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R="217805" indent="679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Rok </a:t>
                      </a:r>
                      <a:r>
                        <a:rPr lang="pl-PL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szk.    </a:t>
                      </a: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2016/2017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Rok szkolny 2018/2019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37877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Włączenie gimnazjum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SP </a:t>
                      </a: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Bardo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SP  Przyłęk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uwagi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364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SP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59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PG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l-PL" sz="1600"/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01124">
                <a:tc>
                  <a:txBody>
                    <a:bodyPr/>
                    <a:lstStyle/>
                    <a:p>
                      <a:pPr marR="154940" indent="901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Nauczyciele zatrudnieni na pełny etat</a:t>
                      </a: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15748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33 </a:t>
                      </a: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lub 32</a:t>
                      </a: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22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174625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 2018/2019- 1 lub 2 nauczycieli przejdzie do SP Przyłęk</a:t>
                      </a: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1086">
                <a:tc>
                  <a:txBody>
                    <a:bodyPr/>
                    <a:lstStyle/>
                    <a:p>
                      <a:pPr indent="901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latin typeface="Calibri"/>
                          <a:ea typeface="Calibri"/>
                          <a:cs typeface="Times New Roman"/>
                        </a:rPr>
                        <a:t>Nauczyciele zatrudnieni na niepełny etat</a:t>
                      </a: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476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latin typeface="Calibri"/>
                          <a:ea typeface="Calibri"/>
                          <a:cs typeface="Times New Roman"/>
                        </a:rPr>
                        <a:t>4 lub 5</a:t>
                      </a: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2 </a:t>
                      </a: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err="1" smtClean="0">
                          <a:latin typeface="Calibri"/>
                          <a:ea typeface="Calibri"/>
                          <a:cs typeface="Times New Roman"/>
                        </a:rPr>
                        <a:t>j.niem</a:t>
                      </a: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. muzyka,                     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l-PL" sz="1600" b="1" dirty="0"/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1928">
                <a:tc>
                  <a:txBody>
                    <a:bodyPr/>
                    <a:lstStyle/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Nauczyciele szkoły podstawowej dopełniający </a:t>
                      </a: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etat w </a:t>
                      </a: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gimnazjum</a:t>
                      </a: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79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679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W tym </a:t>
                      </a: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4782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Nauczyciele gimnazjum dopełniający </a:t>
                      </a: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etat/ zatrudnieni w SP </a:t>
                      </a: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podstawowej</a:t>
                      </a: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476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2476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 3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13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l-PL" sz="1600" b="1" dirty="0"/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4782">
                <a:tc>
                  <a:txBody>
                    <a:bodyPr/>
                    <a:lstStyle/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Ilość nauczycieli dla których nie będzie etatów</a:t>
                      </a: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1 </a:t>
                      </a:r>
                      <a:endParaRPr lang="pl-PL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w kl. I-III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l-PL" sz="1600" b="1" dirty="0"/>
                    </a:p>
                  </a:txBody>
                  <a:tcPr marL="44439" marR="4443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89283338"/>
              </p:ext>
            </p:extLst>
          </p:nvPr>
        </p:nvGraphicFramePr>
        <p:xfrm>
          <a:off x="251520" y="620688"/>
          <a:ext cx="8215370" cy="5988628"/>
        </p:xfrm>
        <a:graphic>
          <a:graphicData uri="http://schemas.openxmlformats.org/drawingml/2006/table">
            <a:tbl>
              <a:tblPr/>
              <a:tblGrid>
                <a:gridCol w="2448272"/>
                <a:gridCol w="504056"/>
                <a:gridCol w="720080"/>
                <a:gridCol w="1656184"/>
                <a:gridCol w="936104"/>
                <a:gridCol w="864096"/>
                <a:gridCol w="1086578"/>
              </a:tblGrid>
              <a:tr h="54926">
                <a:tc rowSpan="2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marL="0" marR="217805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Rok szkolny    </a:t>
                      </a:r>
                      <a:r>
                        <a:rPr lang="pl-PL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2016/2017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Rok szkolny 2019/2020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533562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SP  kl</a:t>
                      </a: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. I-V- Bardo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kl.VI-VIII</a:t>
                      </a:r>
                      <a:r>
                        <a:rPr lang="pl-PL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- </a:t>
                      </a: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Przyłęk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286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SP Bardo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SP  </a:t>
                      </a: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Przyłęk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uwagi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866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SP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593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PG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3902">
                <a:tc>
                  <a:txBody>
                    <a:bodyPr/>
                    <a:lstStyle/>
                    <a:p>
                      <a:pPr marR="154940" indent="901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Nauczyciele zatrudnieni na </a:t>
                      </a: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pełny etat</a:t>
                      </a: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24</a:t>
                      </a: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1746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9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33</a:t>
                      </a: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22 lub 23</a:t>
                      </a: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0802">
                <a:tc>
                  <a:txBody>
                    <a:bodyPr/>
                    <a:lstStyle/>
                    <a:p>
                      <a:pPr indent="901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Nauczyciele zatrudnieni na niepełny </a:t>
                      </a: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etat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40797">
                <a:tc>
                  <a:txBody>
                    <a:bodyPr/>
                    <a:lstStyle/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Nauczyciele </a:t>
                      </a:r>
                      <a:endParaRPr lang="pl-PL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50850" algn="l"/>
                        </a:tabLst>
                      </a:pPr>
                      <a:r>
                        <a:rPr lang="pl-PL" sz="1600" b="1" dirty="0" err="1" smtClean="0">
                          <a:latin typeface="Calibri"/>
                          <a:ea typeface="Calibri"/>
                          <a:cs typeface="Times New Roman"/>
                        </a:rPr>
                        <a:t>SPBardo</a:t>
                      </a: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 dopełniający etat w </a:t>
                      </a: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gimnazjum/               </a:t>
                      </a:r>
                      <a:r>
                        <a:rPr lang="pl-PL" sz="16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SP Przyłęk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1746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 1 lub 2</a:t>
                      </a: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159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4096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Nauczyciele gimnazjum / </a:t>
                      </a:r>
                      <a:r>
                        <a:rPr lang="pl-PL" sz="1600" b="1" dirty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SP Przyłęk </a:t>
                      </a: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dopełniający etat w </a:t>
                      </a: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SP </a:t>
                      </a: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Bardo</a:t>
                      </a: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1746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1746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1746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1746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12</a:t>
                      </a: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5668">
                <a:tc>
                  <a:txBody>
                    <a:bodyPr/>
                    <a:lstStyle/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Ilość nauczycieli, dla których nie będzie tatów</a:t>
                      </a: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Calibri"/>
                          <a:ea typeface="Calibri"/>
                          <a:cs typeface="Times New Roman"/>
                        </a:rPr>
                        <a:t> 3</a:t>
                      </a: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3 </a:t>
                      </a: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3096" marR="4309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/>
          </a:bodyPr>
          <a:lstStyle/>
          <a:p>
            <a:r>
              <a:rPr lang="pl-PL" sz="2800" b="1" dirty="0" smtClean="0"/>
              <a:t>V. Obsługa i administracja</a:t>
            </a:r>
            <a:endParaRPr lang="pl-PL" sz="28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75342024"/>
              </p:ext>
            </p:extLst>
          </p:nvPr>
        </p:nvGraphicFramePr>
        <p:xfrm>
          <a:off x="251521" y="948220"/>
          <a:ext cx="8640957" cy="5694189"/>
        </p:xfrm>
        <a:graphic>
          <a:graphicData uri="http://schemas.openxmlformats.org/drawingml/2006/table">
            <a:tbl>
              <a:tblPr/>
              <a:tblGrid>
                <a:gridCol w="926777"/>
                <a:gridCol w="141418"/>
                <a:gridCol w="246507"/>
                <a:gridCol w="739520"/>
                <a:gridCol w="1479040"/>
                <a:gridCol w="274029"/>
                <a:gridCol w="1136455"/>
                <a:gridCol w="1243977"/>
                <a:gridCol w="2453234"/>
              </a:tblGrid>
              <a:tr h="44266">
                <a:tc gridSpan="3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                          </a:t>
                      </a: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Rok szkolny 2016/2017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208940">
                <a:tc gridSpan="3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Etaty administracji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       Etaty obsługi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Uwagi- informacje o planowanych emeryturach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7880">
                <a:tc gridSpan="3">
                  <a:txBody>
                    <a:bodyPr/>
                    <a:lstStyle/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latin typeface="Times New Roman"/>
                          <a:ea typeface="Calibri"/>
                          <a:cs typeface="Times New Roman"/>
                        </a:rPr>
                        <a:t>SP  </a:t>
                      </a:r>
                      <a:r>
                        <a:rPr lang="pl-PL" sz="1600" dirty="0">
                          <a:latin typeface="Times New Roman"/>
                          <a:ea typeface="Calibri"/>
                          <a:cs typeface="Times New Roman"/>
                        </a:rPr>
                        <a:t>Bardo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latin typeface="Times New Roman"/>
                          <a:ea typeface="Calibri"/>
                          <a:cs typeface="Times New Roman"/>
                        </a:rPr>
                        <a:t>Do końca grudnia 2017 r. prawo do emerytury nabywa </a:t>
                      </a:r>
                      <a:r>
                        <a:rPr lang="pl-PL" sz="1600" dirty="0" smtClean="0">
                          <a:latin typeface="Times New Roman"/>
                          <a:ea typeface="Calibri"/>
                          <a:cs typeface="Times New Roman"/>
                        </a:rPr>
                        <a:t>                  1 </a:t>
                      </a:r>
                      <a:r>
                        <a:rPr lang="pl-PL" sz="1600" dirty="0">
                          <a:latin typeface="Times New Roman"/>
                          <a:ea typeface="Calibri"/>
                          <a:cs typeface="Times New Roman"/>
                        </a:rPr>
                        <a:t>pracownik administracji, </a:t>
                      </a:r>
                      <a:r>
                        <a:rPr lang="pl-PL" sz="1600" dirty="0" smtClean="0">
                          <a:latin typeface="Times New Roman"/>
                          <a:ea typeface="Calibri"/>
                          <a:cs typeface="Times New Roman"/>
                        </a:rPr>
                        <a:t>           </a:t>
                      </a:r>
                      <a:r>
                        <a:rPr lang="pl-PL" sz="1600" dirty="0">
                          <a:latin typeface="Times New Roman"/>
                          <a:ea typeface="Calibri"/>
                          <a:cs typeface="Times New Roman"/>
                        </a:rPr>
                        <a:t>1 pracownik obsługi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9237">
                <a:tc gridSpan="3">
                  <a:txBody>
                    <a:bodyPr/>
                    <a:lstStyle/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latin typeface="Times New Roman"/>
                          <a:ea typeface="Calibri"/>
                          <a:cs typeface="Times New Roman"/>
                        </a:rPr>
                        <a:t>PG  Przyłęk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r>
                        <a:rPr lang="pl-PL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2</a:t>
                      </a:r>
                      <a:endParaRPr lang="pl-PL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4</a:t>
                      </a:r>
                      <a:endParaRPr lang="pl-PL" sz="1600" b="1" dirty="0" smtClean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  <a:p>
                      <a:endParaRPr lang="pl-PL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470">
                <a:tc gridSpan="9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                                          </a:t>
                      </a:r>
                      <a:r>
                        <a:rPr lang="pl-PL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        </a:t>
                      </a: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Rok szkolny </a:t>
                      </a:r>
                      <a:r>
                        <a:rPr lang="pl-PL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2017-2019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104470">
                <a:tc rowSpan="2" gridSpan="2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indent="1377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indent="1377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Etaty administracji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Etaty obsługi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Uwagi- w tym   informacje o planowanych emeryturach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8940">
                <a:tc gridSpan="2"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pPr marR="223520" indent="476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R="223520" indent="4762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latin typeface="Times New Roman"/>
                          <a:ea typeface="Calibri"/>
                          <a:cs typeface="Times New Roman"/>
                        </a:rPr>
                        <a:t>Bardo</a:t>
                      </a:r>
                      <a:endParaRPr lang="pl-PL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1377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latin typeface="Times New Roman"/>
                          <a:ea typeface="Calibri"/>
                          <a:cs typeface="Times New Roman"/>
                        </a:rPr>
                        <a:t>Przyłęk</a:t>
                      </a:r>
                      <a:endParaRPr lang="pl-PL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1377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err="1">
                          <a:latin typeface="Times New Roman"/>
                          <a:ea typeface="Calibri"/>
                          <a:cs typeface="Times New Roman"/>
                        </a:rPr>
                        <a:t>Bardo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1377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779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Przyłęk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417880">
                <a:tc gridSpan="2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latin typeface="Times New Roman"/>
                          <a:ea typeface="Calibri"/>
                          <a:cs typeface="Times New Roman"/>
                        </a:rPr>
                        <a:t>Włączenie  gimnazjum do SP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pl-PL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pl-PL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latin typeface="Times New Roman"/>
                          <a:ea typeface="Calibri"/>
                          <a:cs typeface="Times New Roman"/>
                        </a:rPr>
                        <a:t>2017-2018 Przejście </a:t>
                      </a:r>
                      <a:r>
                        <a:rPr lang="pl-PL" sz="1600" dirty="0">
                          <a:latin typeface="Times New Roman"/>
                          <a:ea typeface="Calibri"/>
                          <a:cs typeface="Times New Roman"/>
                        </a:rPr>
                        <a:t>księgowej z Przyłęku do Barda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410">
                <a:tc gridSpan="2">
                  <a:txBody>
                    <a:bodyPr/>
                    <a:lstStyle/>
                    <a:p>
                      <a:pPr indent="901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latin typeface="Times New Roman"/>
                          <a:ea typeface="Calibri"/>
                          <a:cs typeface="Times New Roman"/>
                        </a:rPr>
                        <a:t>SP </a:t>
                      </a:r>
                      <a:r>
                        <a:rPr lang="pl-PL" sz="1600" dirty="0">
                          <a:latin typeface="Times New Roman"/>
                          <a:ea typeface="Calibri"/>
                          <a:cs typeface="Times New Roman"/>
                        </a:rPr>
                        <a:t>Bardo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    3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3410">
                <a:tc gridSpan="2">
                  <a:txBody>
                    <a:bodyPr/>
                    <a:lstStyle/>
                    <a:p>
                      <a:pPr indent="901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latin typeface="Times New Roman"/>
                          <a:ea typeface="Calibri"/>
                          <a:cs typeface="Times New Roman"/>
                        </a:rPr>
                        <a:t>SP  </a:t>
                      </a:r>
                      <a:r>
                        <a:rPr lang="pl-PL" sz="1600" dirty="0">
                          <a:latin typeface="Times New Roman"/>
                          <a:ea typeface="Calibri"/>
                          <a:cs typeface="Times New Roman"/>
                        </a:rPr>
                        <a:t>Przyłęk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r>
                        <a:rPr lang="pl-PL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2            </a:t>
                      </a:r>
                      <a:endParaRPr lang="pl-PL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pl-PL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              4</a:t>
                      </a:r>
                      <a:endParaRPr lang="pl-PL" sz="1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447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5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5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5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5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5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28246" marR="28246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VI. Dowozy. Liczba uczniów dojeżdżających łącznie</a:t>
            </a:r>
            <a:endParaRPr lang="pl-PL" dirty="0"/>
          </a:p>
        </p:txBody>
      </p:sp>
      <p:graphicFrame>
        <p:nvGraphicFramePr>
          <p:cNvPr id="3" name="Tabela 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38458018"/>
              </p:ext>
            </p:extLst>
          </p:nvPr>
        </p:nvGraphicFramePr>
        <p:xfrm>
          <a:off x="323529" y="1700806"/>
          <a:ext cx="8352927" cy="30063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4175"/>
                <a:gridCol w="3096344"/>
                <a:gridCol w="3672408"/>
              </a:tblGrid>
              <a:tr h="601266"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Rok szkolny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Liczba dzieci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Uwagi</a:t>
                      </a:r>
                      <a:endParaRPr lang="pl-PL" dirty="0"/>
                    </a:p>
                  </a:txBody>
                  <a:tcPr/>
                </a:tc>
              </a:tr>
              <a:tr h="601266">
                <a:tc>
                  <a:txBody>
                    <a:bodyPr/>
                    <a:lstStyle/>
                    <a:p>
                      <a:r>
                        <a:rPr lang="pl-PL" dirty="0" smtClean="0"/>
                        <a:t>2016/2017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197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Łącznie z gimnazjum</a:t>
                      </a:r>
                      <a:endParaRPr lang="pl-PL" dirty="0"/>
                    </a:p>
                  </a:txBody>
                  <a:tcPr/>
                </a:tc>
              </a:tr>
              <a:tr h="601266">
                <a:tc>
                  <a:txBody>
                    <a:bodyPr/>
                    <a:lstStyle/>
                    <a:p>
                      <a:r>
                        <a:rPr lang="pl-PL" dirty="0" smtClean="0"/>
                        <a:t>2017/2018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226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Łącznie z gimnazjum</a:t>
                      </a:r>
                      <a:endParaRPr lang="pl-PL" dirty="0"/>
                    </a:p>
                  </a:txBody>
                  <a:tcPr/>
                </a:tc>
              </a:tr>
              <a:tr h="601266">
                <a:tc>
                  <a:txBody>
                    <a:bodyPr/>
                    <a:lstStyle/>
                    <a:p>
                      <a:r>
                        <a:rPr lang="pl-PL" dirty="0" smtClean="0"/>
                        <a:t>2018/2019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230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Łącznie z gimnazjum</a:t>
                      </a:r>
                      <a:endParaRPr lang="pl-PL" dirty="0"/>
                    </a:p>
                  </a:txBody>
                  <a:tcPr/>
                </a:tc>
              </a:tr>
              <a:tr h="601266">
                <a:tc>
                  <a:txBody>
                    <a:bodyPr/>
                    <a:lstStyle/>
                    <a:p>
                      <a:r>
                        <a:rPr lang="pl-PL" dirty="0" smtClean="0"/>
                        <a:t>2019/2020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dirty="0" smtClean="0"/>
                        <a:t>176</a:t>
                      </a:r>
                      <a:endParaRPr lang="pl-P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l-PL" dirty="0" smtClean="0"/>
                        <a:t>Do dwóch szkół podstawowych</a:t>
                      </a:r>
                      <a:endParaRPr lang="pl-P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VII . Sale lekcyjne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040725012"/>
              </p:ext>
            </p:extLst>
          </p:nvPr>
        </p:nvGraphicFramePr>
        <p:xfrm>
          <a:off x="285720" y="1000108"/>
          <a:ext cx="8572559" cy="5056587"/>
        </p:xfrm>
        <a:graphic>
          <a:graphicData uri="http://schemas.openxmlformats.org/drawingml/2006/table">
            <a:tbl>
              <a:tblPr/>
              <a:tblGrid>
                <a:gridCol w="1002787"/>
                <a:gridCol w="863549"/>
                <a:gridCol w="1028894"/>
                <a:gridCol w="933837"/>
                <a:gridCol w="957936"/>
                <a:gridCol w="883631"/>
                <a:gridCol w="1008812"/>
                <a:gridCol w="933837"/>
                <a:gridCol w="959276"/>
              </a:tblGrid>
              <a:tr h="282959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11" marR="51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412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         2016/2017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11" marR="51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2017/2018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11" marR="51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2018/2019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11" marR="51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latin typeface="Times New Roman"/>
                          <a:ea typeface="Calibri"/>
                          <a:cs typeface="Times New Roman"/>
                        </a:rPr>
                        <a:t>2019/2010</a:t>
                      </a:r>
                      <a:endParaRPr lang="pl-PL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11" marR="51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565919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11" marR="51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12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latin typeface="Times New Roman"/>
                          <a:ea typeface="Calibri"/>
                          <a:cs typeface="Times New Roman"/>
                        </a:rPr>
                        <a:t>Ilość sal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11" marR="51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12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latin typeface="Times New Roman"/>
                          <a:ea typeface="Calibri"/>
                          <a:cs typeface="Times New Roman"/>
                        </a:rPr>
                        <a:t>Ilość oddziałów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11" marR="51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12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latin typeface="Times New Roman"/>
                          <a:ea typeface="Calibri"/>
                          <a:cs typeface="Times New Roman"/>
                        </a:rPr>
                        <a:t>Ilość sal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11" marR="51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12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latin typeface="Times New Roman"/>
                          <a:ea typeface="Calibri"/>
                          <a:cs typeface="Times New Roman"/>
                        </a:rPr>
                        <a:t>Ilość oddziałów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11" marR="51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12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latin typeface="Times New Roman"/>
                          <a:ea typeface="Calibri"/>
                          <a:cs typeface="Times New Roman"/>
                        </a:rPr>
                        <a:t>Ilość </a:t>
                      </a:r>
                      <a:r>
                        <a:rPr lang="pl-PL" sz="1600" dirty="0" err="1">
                          <a:latin typeface="Times New Roman"/>
                          <a:ea typeface="Calibri"/>
                          <a:cs typeface="Times New Roman"/>
                        </a:rPr>
                        <a:t>sal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11" marR="51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12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latin typeface="Times New Roman"/>
                          <a:ea typeface="Calibri"/>
                          <a:cs typeface="Times New Roman"/>
                        </a:rPr>
                        <a:t>Ilość oddziałów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11" marR="51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12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latin typeface="Times New Roman"/>
                          <a:ea typeface="Calibri"/>
                          <a:cs typeface="Times New Roman"/>
                        </a:rPr>
                        <a:t>Ilość sal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11" marR="51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127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latin typeface="Times New Roman"/>
                          <a:ea typeface="Calibri"/>
                          <a:cs typeface="Times New Roman"/>
                        </a:rPr>
                        <a:t>Ilość oddziałów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11" marR="51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8878">
                <a:tc>
                  <a:txBody>
                    <a:bodyPr/>
                    <a:lstStyle/>
                    <a:p>
                      <a:pPr indent="901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latin typeface="Times New Roman"/>
                          <a:ea typeface="Calibri"/>
                          <a:cs typeface="Times New Roman"/>
                        </a:rPr>
                        <a:t>Szkoła podstawowa Bardo</a:t>
                      </a:r>
                      <a:endParaRPr lang="pl-PL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11" marR="51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pl-PL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11" marR="51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11" marR="51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pl-PL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11" marR="51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11" marR="51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pl-PL" sz="16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11" marR="51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11" marR="51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11" marR="51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11" marR="51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839"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(PG)+ Szkoła Podstawowa Przyłęk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11" marR="51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11" marR="51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11" marR="51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11" marR="51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11" marR="51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11" marR="51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7/8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11" marR="51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11" marR="51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Calibri"/>
                          <a:ea typeface="Calibri"/>
                          <a:cs typeface="Times New Roman"/>
                        </a:rPr>
                        <a:t>7/8</a:t>
                      </a:r>
                      <a:endParaRPr lang="pl-PL" sz="16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11" marR="51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1839">
                <a:tc>
                  <a:txBody>
                    <a:bodyPr/>
                    <a:lstStyle/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u="sng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Uwagi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 Bardo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11" marR="51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>
                          <a:latin typeface="Times New Roman"/>
                          <a:ea typeface="Calibri"/>
                          <a:cs typeface="Times New Roman"/>
                        </a:rPr>
                        <a:t>Dodatkowo- sala gimnastyczna, sala do gimnastyki korekcyjnej, sala komputerowa na 13 stanowisk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11" marR="51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  <a:tr h="824912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Przyłęk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11" marR="51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8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dirty="0" smtClean="0">
                          <a:latin typeface="Calibri"/>
                          <a:ea typeface="Calibri"/>
                          <a:cs typeface="Times New Roman"/>
                        </a:rPr>
                        <a:t>Dodatkowo- sala komputerowa, sala gimnastyczna, sala fitness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411" marR="514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714380"/>
          </a:xfrm>
        </p:spPr>
        <p:txBody>
          <a:bodyPr>
            <a:normAutofit/>
          </a:bodyPr>
          <a:lstStyle/>
          <a:p>
            <a:r>
              <a:rPr lang="pl-PL" sz="3100" b="1" dirty="0" smtClean="0"/>
              <a:t>VIII. Koszty</a:t>
            </a: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51803630"/>
              </p:ext>
            </p:extLst>
          </p:nvPr>
        </p:nvGraphicFramePr>
        <p:xfrm>
          <a:off x="179511" y="764704"/>
          <a:ext cx="8784977" cy="5737807"/>
        </p:xfrm>
        <a:graphic>
          <a:graphicData uri="http://schemas.openxmlformats.org/drawingml/2006/table">
            <a:tbl>
              <a:tblPr/>
              <a:tblGrid>
                <a:gridCol w="1176951"/>
                <a:gridCol w="2063410"/>
                <a:gridCol w="1080120"/>
                <a:gridCol w="576064"/>
                <a:gridCol w="1296144"/>
                <a:gridCol w="1296144"/>
                <a:gridCol w="1296144"/>
              </a:tblGrid>
              <a:tr h="432048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/>
                          <a:ea typeface="Calibri"/>
                          <a:cs typeface="Times New Roman"/>
                        </a:rPr>
                        <a:t>2016/2017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/>
                          <a:ea typeface="Calibri"/>
                          <a:cs typeface="Times New Roman"/>
                        </a:rPr>
                        <a:t>2017/2018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/>
                          <a:ea typeface="Calibri"/>
                          <a:cs typeface="Times New Roman"/>
                        </a:rPr>
                        <a:t>2018/2019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/>
                          <a:ea typeface="Calibri"/>
                          <a:cs typeface="Times New Roman"/>
                        </a:rPr>
                        <a:t>2019/2020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3338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SP Bardo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79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/>
                          <a:ea typeface="Calibri"/>
                          <a:cs typeface="Times New Roman"/>
                        </a:rPr>
                        <a:t>Wynagrodzenie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279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/>
                          <a:ea typeface="Calibri"/>
                          <a:cs typeface="Times New Roman"/>
                        </a:rPr>
                        <a:t>i pochodne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/>
                          <a:ea typeface="Calibri"/>
                          <a:cs typeface="Times New Roman"/>
                        </a:rPr>
                        <a:t>Koszty rzeczowe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2.379.695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3.851.175</a:t>
                      </a:r>
                      <a:endParaRPr lang="pl-PL" sz="1400" b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37214" marR="37214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99837">
                <a:tc>
                  <a:txBody>
                    <a:bodyPr/>
                    <a:lstStyle/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PG Przyłęk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79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Wynagrodzenie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279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/>
                          <a:ea typeface="Calibri"/>
                          <a:cs typeface="Times New Roman"/>
                        </a:rPr>
                        <a:t>i pochodne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/>
                          <a:ea typeface="Calibri"/>
                          <a:cs typeface="Times New Roman"/>
                        </a:rPr>
                        <a:t>Koszty rzeczowe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Calibri"/>
                          <a:ea typeface="Calibri"/>
                          <a:cs typeface="Times New Roman"/>
                        </a:rPr>
                        <a:t>1.471.480</a:t>
                      </a:r>
                      <a:endParaRPr lang="pl-PL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754">
                <a:tc rowSpan="3">
                  <a:txBody>
                    <a:bodyPr/>
                    <a:lstStyle/>
                    <a:p>
                      <a:pPr indent="901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901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err="1" smtClean="0">
                          <a:latin typeface="Times New Roman"/>
                          <a:ea typeface="Calibri"/>
                          <a:cs typeface="Times New Roman"/>
                        </a:rPr>
                        <a:t>SP-</a:t>
                      </a:r>
                      <a:r>
                        <a:rPr lang="pl-PL" sz="1400" b="1" dirty="0" err="1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przy</a:t>
                      </a:r>
                      <a:r>
                        <a:rPr lang="pl-PL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pl-PL" sz="1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włączeniu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79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Wynagrodzenie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279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/>
                          <a:ea typeface="Calibri"/>
                          <a:cs typeface="Times New Roman"/>
                        </a:rPr>
                        <a:t>i </a:t>
                      </a:r>
                      <a:r>
                        <a:rPr lang="pl-PL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pochodne koszty rzeczowe  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279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SP Bardo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673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673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Calibri"/>
                          <a:ea typeface="Calibri"/>
                          <a:cs typeface="Times New Roman"/>
                        </a:rPr>
                        <a:t>3.244.928</a:t>
                      </a:r>
                      <a:endParaRPr lang="pl-PL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39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1339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Calibri"/>
                          <a:ea typeface="Calibri"/>
                          <a:cs typeface="Times New Roman"/>
                        </a:rPr>
                        <a:t>3.226.884</a:t>
                      </a:r>
                      <a:endParaRPr lang="pl-PL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162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11620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Calibri"/>
                          <a:ea typeface="Calibri"/>
                          <a:cs typeface="Times New Roman"/>
                        </a:rPr>
                        <a:t>2.992.885</a:t>
                      </a:r>
                      <a:endParaRPr lang="pl-PL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58795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indent="279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Times New Roman"/>
                          <a:ea typeface="Calibri"/>
                          <a:cs typeface="Times New Roman"/>
                        </a:rPr>
                        <a:t>Wynagrodzenie i pochodne </a:t>
                      </a:r>
                      <a:r>
                        <a:rPr lang="pl-PL" sz="1400" b="1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administracja i obsługa Przyłęk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Calibri"/>
                          <a:ea typeface="Calibri"/>
                          <a:cs typeface="Times New Roman"/>
                        </a:rPr>
                        <a:t>313.564</a:t>
                      </a:r>
                      <a:endParaRPr lang="pl-PL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Calibri"/>
                          <a:ea typeface="Calibri"/>
                          <a:cs typeface="Times New Roman"/>
                        </a:rPr>
                        <a:t>294.564</a:t>
                      </a:r>
                      <a:endParaRPr lang="pl-PL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Calibri"/>
                          <a:ea typeface="Calibri"/>
                          <a:cs typeface="Times New Roman"/>
                        </a:rPr>
                        <a:t>292.564</a:t>
                      </a:r>
                      <a:endParaRPr lang="pl-PL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661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Calibri"/>
                          <a:ea typeface="Calibri"/>
                          <a:cs typeface="Times New Roman"/>
                        </a:rPr>
                        <a:t>Razem:</a:t>
                      </a:r>
                      <a:endParaRPr lang="pl-PL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Calibri"/>
                          <a:ea typeface="Calibri"/>
                          <a:cs typeface="Times New Roman"/>
                        </a:rPr>
                        <a:t>3.558.492</a:t>
                      </a:r>
                      <a:endParaRPr lang="pl-PL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Calibri"/>
                          <a:ea typeface="Calibri"/>
                          <a:cs typeface="Times New Roman"/>
                        </a:rPr>
                        <a:t>3.521.448</a:t>
                      </a:r>
                      <a:endParaRPr lang="pl-PL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Calibri"/>
                          <a:ea typeface="Calibri"/>
                          <a:cs typeface="Times New Roman"/>
                        </a:rPr>
                        <a:t>3.285.449</a:t>
                      </a:r>
                      <a:endParaRPr lang="pl-PL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1961">
                <a:tc>
                  <a:txBody>
                    <a:bodyPr/>
                    <a:lstStyle/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SP                     </a:t>
                      </a:r>
                      <a:r>
                        <a:rPr lang="pl-PL" sz="1400" b="1" dirty="0">
                          <a:latin typeface="Times New Roman"/>
                          <a:ea typeface="Calibri"/>
                          <a:cs typeface="Times New Roman"/>
                        </a:rPr>
                        <a:t>w Bardzie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79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/>
                          <a:ea typeface="Calibri"/>
                          <a:cs typeface="Times New Roman"/>
                        </a:rPr>
                        <a:t>Wynagrodzenie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279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/>
                          <a:ea typeface="Calibri"/>
                          <a:cs typeface="Times New Roman"/>
                        </a:rPr>
                        <a:t>i pochodne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/>
                          <a:ea typeface="Calibri"/>
                          <a:cs typeface="Times New Roman"/>
                        </a:rPr>
                        <a:t>Koszty rzeczowe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673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673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Calibri"/>
                          <a:ea typeface="Calibri"/>
                          <a:cs typeface="Times New Roman"/>
                        </a:rPr>
                        <a:t>2.242.806</a:t>
                      </a:r>
                      <a:endParaRPr lang="pl-PL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339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13398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Calibri"/>
                          <a:ea typeface="Calibri"/>
                          <a:cs typeface="Times New Roman"/>
                        </a:rPr>
                        <a:t>2.192.094</a:t>
                      </a:r>
                      <a:endParaRPr lang="pl-PL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60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2603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Calibri"/>
                          <a:ea typeface="Calibri"/>
                          <a:cs typeface="Times New Roman"/>
                        </a:rPr>
                        <a:t>2.180.610</a:t>
                      </a:r>
                      <a:endParaRPr lang="pl-PL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336">
                <a:tc>
                  <a:txBody>
                    <a:bodyPr/>
                    <a:lstStyle/>
                    <a:p>
                      <a:pPr indent="901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Times New Roman"/>
                          <a:ea typeface="Calibri"/>
                          <a:cs typeface="Times New Roman"/>
                        </a:rPr>
                        <a:t>SP                          </a:t>
                      </a:r>
                      <a:r>
                        <a:rPr lang="pl-PL" sz="1400" b="1" dirty="0">
                          <a:latin typeface="Times New Roman"/>
                          <a:ea typeface="Calibri"/>
                          <a:cs typeface="Times New Roman"/>
                        </a:rPr>
                        <a:t>w Przyłęku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279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/>
                          <a:ea typeface="Calibri"/>
                          <a:cs typeface="Times New Roman"/>
                        </a:rPr>
                        <a:t>Wynagrodzenie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2794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/>
                          <a:ea typeface="Calibri"/>
                          <a:cs typeface="Times New Roman"/>
                        </a:rPr>
                        <a:t>i pochodne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/>
                          <a:ea typeface="Calibri"/>
                          <a:cs typeface="Times New Roman"/>
                        </a:rPr>
                        <a:t>Koszty rzeczowe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1746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Calibri"/>
                          <a:ea typeface="Calibri"/>
                          <a:cs typeface="Times New Roman"/>
                        </a:rPr>
                        <a:t>1.522.017</a:t>
                      </a:r>
                      <a:endParaRPr lang="pl-PL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Calibri"/>
                          <a:ea typeface="Calibri"/>
                          <a:cs typeface="Times New Roman"/>
                        </a:rPr>
                        <a:t>   1.749.741</a:t>
                      </a:r>
                      <a:endParaRPr lang="pl-PL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87313" algn="l"/>
                        </a:tabLst>
                      </a:pPr>
                      <a:r>
                        <a:rPr lang="pl-PL" sz="1400" b="1" dirty="0" smtClean="0">
                          <a:latin typeface="Calibri"/>
                          <a:ea typeface="Calibri"/>
                          <a:cs typeface="Times New Roman"/>
                        </a:rPr>
                        <a:t>1.534.963</a:t>
                      </a:r>
                      <a:endParaRPr lang="pl-PL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501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Calibri"/>
                          <a:ea typeface="Calibri"/>
                          <a:cs typeface="Times New Roman"/>
                        </a:rPr>
                        <a:t>Razem:</a:t>
                      </a:r>
                      <a:endParaRPr lang="pl-PL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Calibri"/>
                          <a:ea typeface="Calibri"/>
                          <a:cs typeface="Times New Roman"/>
                        </a:rPr>
                        <a:t>3.764.823</a:t>
                      </a:r>
                      <a:endParaRPr lang="pl-PL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Calibri"/>
                          <a:ea typeface="Calibri"/>
                          <a:cs typeface="Times New Roman"/>
                        </a:rPr>
                        <a:t>3.941.835</a:t>
                      </a:r>
                      <a:endParaRPr lang="pl-PL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 smtClean="0">
                          <a:latin typeface="Calibri"/>
                          <a:ea typeface="Calibri"/>
                          <a:cs typeface="Times New Roman"/>
                        </a:rPr>
                        <a:t>3.715.573</a:t>
                      </a:r>
                      <a:endParaRPr lang="pl-PL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7214" marR="3721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158" y="785794"/>
            <a:ext cx="8229600" cy="4525963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l-PL" b="1" dirty="0" smtClean="0"/>
              <a:t>Uwagi: </a:t>
            </a:r>
            <a:endParaRPr lang="pl-PL" dirty="0" smtClean="0"/>
          </a:p>
          <a:p>
            <a:r>
              <a:rPr lang="pl-PL" dirty="0" smtClean="0"/>
              <a:t> </a:t>
            </a:r>
            <a:r>
              <a:rPr lang="pl-PL" sz="2000" dirty="0" smtClean="0"/>
              <a:t>- W kalkulacjach  nie uwzględniono kosztów nauczania indywidualnego, doraźnych zastępstw, dostosowania toalet ( SP Przyłęk kl. I-III)</a:t>
            </a:r>
          </a:p>
          <a:p>
            <a:r>
              <a:rPr lang="pl-PL" sz="2000" dirty="0" smtClean="0"/>
              <a:t>- W roku szk. 2017/2018 wykazano zwiększone koszty w SP Bardo z uwagi na przygotowanie pracowni chemicznej, fizycznej, biologicznej</a:t>
            </a:r>
          </a:p>
          <a:p>
            <a:r>
              <a:rPr lang="pl-PL" sz="2000" dirty="0" smtClean="0"/>
              <a:t> W kalkulacjach wynagrodzeń nie można podać dokładnej ilości etatów nauczycielskich z powodu  braku informacji z Ministerstwa w sprawie  wykazywania  maksymalnej  liczby godzin ponadwymiarowych nauczycieli i wynikających ze szkolnych planów nauczania wakatów,</a:t>
            </a:r>
          </a:p>
          <a:p>
            <a:r>
              <a:rPr lang="pl-PL" sz="2000" dirty="0" smtClean="0"/>
              <a:t> - w szkole w Bardzie  w roku szkolnym 2018/2019 ujęto etat nauczyciela wspomagającego dla dziecka z niepełnosprawnością ruchową  ( kl. I), które obecnie przebywa w przedszkolu</a:t>
            </a:r>
          </a:p>
          <a:p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pl-PL" sz="1800" b="1" dirty="0" smtClean="0"/>
              <a:t>Włączenie gimnazjum do szkoły podstawowej może pociągać za sobą następujące skutki:</a:t>
            </a:r>
          </a:p>
          <a:p>
            <a:pPr marL="109728" indent="0">
              <a:buNone/>
            </a:pPr>
            <a:r>
              <a:rPr lang="pl-PL" sz="1800" b="1" dirty="0" smtClean="0"/>
              <a:t>1) Do szkoły w Bardzie uczęszcza dziecko i w kolejnych latach dojdą dzieci  z orzeczeniami o potrzebie kształcenia specjalnego ze względu na niepełnosprawność ruchową. Jeżeli przeniesie się wszystkie dzieci z klas VI-VIII do Przyłęku trzeba będzie organizować i ponosić dodatkowe koszty dowozu tych dzieci do szkoły w Przyłęku</a:t>
            </a:r>
            <a:endParaRPr lang="pl-PL" sz="1800" dirty="0" smtClean="0"/>
          </a:p>
          <a:p>
            <a:pPr marL="109728" indent="0">
              <a:buNone/>
            </a:pPr>
            <a:r>
              <a:rPr lang="pl-PL" sz="1800" b="1" dirty="0" smtClean="0"/>
              <a:t>2) Przy przewożeniu klas VI-VIII do Przyłęku , o jeden rok wcześniej uczniowie zostaną objęci dowozami niż w chwili obecnej.</a:t>
            </a:r>
            <a:endParaRPr lang="pl-PL" sz="1800" dirty="0" smtClean="0"/>
          </a:p>
          <a:p>
            <a:pPr marL="109728" indent="0">
              <a:buNone/>
            </a:pPr>
            <a:r>
              <a:rPr lang="pl-PL" sz="1800" b="1" dirty="0" smtClean="0"/>
              <a:t>3) Problemy z przydziałem godzin nauczycielom z uwagi na dojazdy do szkół,  lub na poziomie klas IV-V i VI-VIII ( np. zmiana  nauczycieli przedmiotów , wychowawców  przy zmianie szkoły).</a:t>
            </a:r>
            <a:endParaRPr lang="pl-PL" sz="1800" dirty="0" smtClean="0"/>
          </a:p>
          <a:p>
            <a:pPr marL="109728" indent="0">
              <a:buNone/>
            </a:pPr>
            <a:r>
              <a:rPr lang="pl-PL" sz="1800" b="1" dirty="0" smtClean="0"/>
              <a:t>4) Niemożność przydziału nauczycielom większej                                  ( dopuszczanej liczby) godzin ponadwymiarowych spowoduje wakaty na części etatu , co skutkować może zatrudnianiem innych nauczycieli dodatkowo  ( zalecenie ministerstwa)</a:t>
            </a:r>
          </a:p>
          <a:p>
            <a:pPr marL="109728" indent="0">
              <a:buNone/>
            </a:pPr>
            <a:r>
              <a:rPr lang="pl-PL" sz="1800" b="1" dirty="0" smtClean="0"/>
              <a:t>5) Przy dowożeniu uczniów z klas VI- VIII  i PG poranne kursy autobusów szkolnych będą musiały rozpoczynać się przed godziną 7.00 z uwagi   na dużą liczbę dzieci dojeżdżających i przewożonych do Przyłęku.</a:t>
            </a:r>
            <a:endParaRPr lang="pl-PL" sz="1800" dirty="0" smtClean="0"/>
          </a:p>
          <a:p>
            <a:endParaRPr lang="pl-PL" sz="18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IX. Uwagi i wnioski 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pl-PL" sz="1800" b="1" dirty="0" smtClean="0"/>
              <a:t>Włączenie gimnazjum do szkoły podstawowej może pociągać za sobą następujące skutki:</a:t>
            </a:r>
          </a:p>
          <a:p>
            <a:pPr marL="109728" indent="0">
              <a:buNone/>
            </a:pPr>
            <a:r>
              <a:rPr lang="pl-PL" sz="1800" b="1" dirty="0" smtClean="0"/>
              <a:t>6) Utrudnienie organizacji pracy szkoły- stałe przemieszczanie się nauczycieli, kontakt uczniów z wychowawcą, rodziców z nauczycielami, trudności w ustaleniu dyżurów, podwójna organizacja uroczystości szkolnych, utrudnienie dbałości o zachowanie tradycji szkolnych, likwidowanie Patrona Gimnazjum, utrudniony nadzór dyrektora ze względu na odległość budynków, logistyka ułożenia planu zajęć utrudniona koniecznością ciągłych dojazdów, oderwanie wiekowe grup uczniowskich ( trudność w realizacji wspólnych projektów, </a:t>
            </a:r>
            <a:r>
              <a:rPr lang="pl-PL" sz="1800" b="1" smtClean="0"/>
              <a:t>ograniczony  dostęp </a:t>
            </a:r>
            <a:r>
              <a:rPr lang="pl-PL" sz="1800" b="1" dirty="0" smtClean="0"/>
              <a:t>do oferty zajęć pozalekcyjnych itp.)</a:t>
            </a:r>
            <a:endParaRPr lang="pl-PL" sz="1800" dirty="0" smtClean="0"/>
          </a:p>
          <a:p>
            <a:endParaRPr lang="pl-PL" sz="18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IX. Uwagi i wnioski-cd. 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4019173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reformaedukacji.men.gov.pl/wp-content/uploads/2016/11/mapa-drogowa-mat.-prasowy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2360" y="404664"/>
            <a:ext cx="9176360" cy="61206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779651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616624"/>
          </a:xfrm>
        </p:spPr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pl-PL" sz="1800" dirty="0" smtClean="0"/>
              <a:t>Powstanie dwóch szkół podstawowych pociąga za sobą następujące skutki:</a:t>
            </a:r>
          </a:p>
          <a:p>
            <a:pPr marL="452628" indent="-342900">
              <a:buAutoNum type="arabicParenR"/>
            </a:pPr>
            <a:r>
              <a:rPr lang="pl-PL" sz="1800" dirty="0" smtClean="0"/>
              <a:t>Obwody sprawiają, że uczniowie z Barda i Przyłęku nie muszą dojeżdżać, w przypadku innych miejscowości skraca się czas dojazdu,</a:t>
            </a:r>
          </a:p>
          <a:p>
            <a:pPr marL="452628" indent="-342900">
              <a:buAutoNum type="arabicParenR"/>
            </a:pPr>
            <a:r>
              <a:rPr lang="pl-PL" sz="1800" dirty="0" smtClean="0"/>
              <a:t>Praca z dwu palcówkach dotyczy tylko nauczycieli niektórych przedmiotów,</a:t>
            </a:r>
          </a:p>
          <a:p>
            <a:pPr marL="452628" indent="-342900">
              <a:buAutoNum type="arabicParenR"/>
            </a:pPr>
            <a:r>
              <a:rPr lang="pl-PL" sz="1800" dirty="0" smtClean="0"/>
              <a:t>Mniej liczne oddziały klasowe, co pozytywnie rokuje dla efektów nauczania,</a:t>
            </a:r>
          </a:p>
          <a:p>
            <a:pPr marL="452628" indent="-342900">
              <a:buAutoNum type="arabicParenR"/>
            </a:pPr>
            <a:r>
              <a:rPr lang="pl-PL" sz="1800" dirty="0" smtClean="0"/>
              <a:t>Zachowanie dotychczasowego Patrona PG jako Patrona szkoły podstawowej w Przyłęku, co ma ogromny wpływ na organizację </a:t>
            </a:r>
            <a:r>
              <a:rPr lang="pl-PL" sz="1800" smtClean="0"/>
              <a:t>procesu wychowawczego</a:t>
            </a:r>
            <a:endParaRPr lang="pl-PL" sz="18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l-PL" sz="3600" b="1" dirty="0" smtClean="0"/>
              <a:t>IX. Uwagi i wnioski- cd</a:t>
            </a:r>
            <a:endParaRPr lang="pl-PL" dirty="0"/>
          </a:p>
        </p:txBody>
      </p:sp>
    </p:spTree>
    <p:extLst>
      <p:ext uri="{BB962C8B-B14F-4D97-AF65-F5344CB8AC3E}">
        <p14:creationId xmlns="" xmlns:p14="http://schemas.microsoft.com/office/powerpoint/2010/main" val="212140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://reformaedukacji.men.gov.pl/wp-content/uploads/2016/11/plakat-reform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4843397" cy="68580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rostokąt 5"/>
          <p:cNvSpPr/>
          <p:nvPr/>
        </p:nvSpPr>
        <p:spPr>
          <a:xfrm>
            <a:off x="4932040" y="2574498"/>
            <a:ext cx="36428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l-PL" dirty="0"/>
              <a:t>http://reformaedukacji.men.gov.pl/</a:t>
            </a:r>
          </a:p>
        </p:txBody>
      </p:sp>
    </p:spTree>
    <p:extLst>
      <p:ext uri="{BB962C8B-B14F-4D97-AF65-F5344CB8AC3E}">
        <p14:creationId xmlns="" xmlns:p14="http://schemas.microsoft.com/office/powerpoint/2010/main" val="1539010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 Z inicjatywy organu prowadzącego w latach 2017-2018 można samodzielne gimnazjum :</a:t>
            </a:r>
          </a:p>
          <a:p>
            <a:r>
              <a:rPr lang="pl-PL" dirty="0" smtClean="0"/>
              <a:t>-  </a:t>
            </a:r>
            <a:r>
              <a:rPr lang="pl-PL" b="1" dirty="0" smtClean="0"/>
              <a:t>włączyć</a:t>
            </a:r>
            <a:r>
              <a:rPr lang="pl-PL" dirty="0" smtClean="0"/>
              <a:t> do 8-letniej SP</a:t>
            </a:r>
          </a:p>
          <a:p>
            <a:r>
              <a:rPr lang="pl-PL" dirty="0" smtClean="0"/>
              <a:t>-  </a:t>
            </a:r>
            <a:r>
              <a:rPr lang="pl-PL" b="1" dirty="0" smtClean="0"/>
              <a:t>przekształcić</a:t>
            </a:r>
            <a:r>
              <a:rPr lang="pl-PL" dirty="0" smtClean="0"/>
              <a:t> w 8-letnią SP</a:t>
            </a:r>
          </a:p>
          <a:p>
            <a:endParaRPr lang="pl-PL" dirty="0" smtClean="0"/>
          </a:p>
          <a:p>
            <a:r>
              <a:rPr lang="pl-PL" sz="2400" i="1" dirty="0" smtClean="0"/>
              <a:t>Podstawa prawna: art.18 ust.1 </a:t>
            </a:r>
            <a:r>
              <a:rPr lang="pl-PL" sz="2400" i="1" dirty="0" err="1" smtClean="0"/>
              <a:t>pkt</a:t>
            </a:r>
            <a:r>
              <a:rPr lang="pl-PL" sz="2400" i="1" dirty="0" smtClean="0"/>
              <a:t> 1 ustawy- prawo światowe</a:t>
            </a:r>
          </a:p>
          <a:p>
            <a:endParaRPr lang="pl-PL" dirty="0" smtClean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pl-PL" sz="3200" dirty="0" smtClean="0"/>
              <a:t>Możliwe zmiany z dniem 1 września 2019 r.</a:t>
            </a:r>
            <a:endParaRPr lang="pl-PL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340768"/>
            <a:ext cx="8229600" cy="4937760"/>
          </a:xfrm>
        </p:spPr>
        <p:txBody>
          <a:bodyPr>
            <a:normAutofit fontScale="77500" lnSpcReduction="20000"/>
          </a:bodyPr>
          <a:lstStyle/>
          <a:p>
            <a:r>
              <a:rPr lang="pl-PL" dirty="0" smtClean="0"/>
              <a:t>11 stycznia 2017r. </a:t>
            </a:r>
            <a:r>
              <a:rPr lang="pl-PL" dirty="0"/>
              <a:t>w Dzienniku Ustaw Rzeczypospolitej Polskiej opublikowana została ustawa z dnia 14 grudnia 2016 r. – Prawo oświatowe oraz ustawa z dnia 14 grudnia 2016 r. – Przepisy wprowadzające ustawę – Prawo oświatowe.</a:t>
            </a:r>
          </a:p>
          <a:p>
            <a:endParaRPr lang="pl-PL" dirty="0"/>
          </a:p>
          <a:p>
            <a:r>
              <a:rPr lang="pl-PL" dirty="0"/>
              <a:t>Oba akty prawne dotyczą zmian w systemie oświaty polegających nie tylko na wprowadzeniu nowego ustroju szkolnego. To także propozycja nowych rozwiązań w systemie szkolnictwa zawodowego, silnie powiązanego z rynkiem pracy oraz zmiany w organizacji i funkcjonowaniu szkół i placówek oświatowych.</a:t>
            </a:r>
          </a:p>
          <a:p>
            <a:endParaRPr lang="pl-PL" dirty="0"/>
          </a:p>
          <a:p>
            <a:r>
              <a:rPr lang="pl-PL" dirty="0"/>
              <a:t>    Ustawa z dnia 14 grudnia 2016 r. – Prawo oświatowe (Dz.U. poz.59)</a:t>
            </a:r>
          </a:p>
          <a:p>
            <a:r>
              <a:rPr lang="pl-PL" dirty="0"/>
              <a:t>    Ustawa z dnia 14 grudnia 2016 r. – Przepisy wprowadzające ustawę – Prawo oświatowe (Dz.U. poz. 60</a:t>
            </a:r>
            <a:r>
              <a:rPr lang="pl-PL" dirty="0" smtClean="0"/>
              <a:t>)</a:t>
            </a:r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936104"/>
          </a:xfrm>
        </p:spPr>
        <p:txBody>
          <a:bodyPr>
            <a:normAutofit fontScale="90000"/>
          </a:bodyPr>
          <a:lstStyle/>
          <a:p>
            <a:r>
              <a:rPr lang="pl-PL" sz="3200" dirty="0" smtClean="0"/>
              <a:t>Ustawy wprowadzające reformę edukacji opublikowane w Dzienniku Ustaw</a:t>
            </a:r>
            <a:endParaRPr lang="pl-PL" sz="3200" dirty="0"/>
          </a:p>
        </p:txBody>
      </p:sp>
    </p:spTree>
    <p:extLst>
      <p:ext uri="{BB962C8B-B14F-4D97-AF65-F5344CB8AC3E}">
        <p14:creationId xmlns="" xmlns:p14="http://schemas.microsoft.com/office/powerpoint/2010/main" val="1665686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76270"/>
          </a:xfrm>
        </p:spPr>
        <p:txBody>
          <a:bodyPr>
            <a:normAutofit/>
          </a:bodyPr>
          <a:lstStyle/>
          <a:p>
            <a:r>
              <a:rPr lang="pl-PL" sz="2700" b="1" dirty="0" smtClean="0"/>
              <a:t>I. Zestawienie zbiorcze ilości dzieci</a:t>
            </a: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214281" y="1357299"/>
          <a:ext cx="8786874" cy="4000526"/>
        </p:xfrm>
        <a:graphic>
          <a:graphicData uri="http://schemas.openxmlformats.org/drawingml/2006/table">
            <a:tbl>
              <a:tblPr/>
              <a:tblGrid>
                <a:gridCol w="1464272"/>
                <a:gridCol w="1464272"/>
                <a:gridCol w="1464272"/>
                <a:gridCol w="1464272"/>
                <a:gridCol w="1464893"/>
                <a:gridCol w="1464893"/>
              </a:tblGrid>
              <a:tr h="505331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Szkoła 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2016/2017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2017/2018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2018/2019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2019/2020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uwagi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0657">
                <a:tc>
                  <a:txBody>
                    <a:bodyPr/>
                    <a:lstStyle/>
                    <a:p>
                      <a:pPr indent="901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Szkoła Podstawowa Bardo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Calibri"/>
                          <a:ea typeface="Calibri"/>
                          <a:cs typeface="Times New Roman"/>
                        </a:rPr>
                        <a:t>240</a:t>
                      </a:r>
                      <a:endParaRPr lang="pl-PL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pl-PL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pl-PL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331">
                <a:tc>
                  <a:txBody>
                    <a:bodyPr/>
                    <a:lstStyle/>
                    <a:p>
                      <a:pPr indent="450215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 smtClean="0">
                          <a:latin typeface="Times New Roman"/>
                          <a:ea typeface="Calibri"/>
                          <a:cs typeface="Times New Roman"/>
                        </a:rPr>
                        <a:t>Klasy I-V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Times New Roman"/>
                          <a:ea typeface="Calibri"/>
                          <a:cs typeface="Times New Roman"/>
                        </a:rPr>
                        <a:t>199</a:t>
                      </a: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latin typeface="Times New Roman"/>
                          <a:ea typeface="Calibri"/>
                          <a:cs typeface="Times New Roman"/>
                        </a:rPr>
                        <a:t>198</a:t>
                      </a:r>
                      <a:endParaRPr lang="pl-PL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latin typeface="Times New Roman"/>
                          <a:ea typeface="Calibri"/>
                          <a:cs typeface="Times New Roman"/>
                        </a:rPr>
                        <a:t>225</a:t>
                      </a:r>
                      <a:endParaRPr lang="pl-PL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0657">
                <a:tc>
                  <a:txBody>
                    <a:bodyPr/>
                    <a:lstStyle/>
                    <a:p>
                      <a:pPr indent="901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Publiczne Gimnazjum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Calibri"/>
                          <a:ea typeface="Calibri"/>
                          <a:cs typeface="Times New Roman"/>
                        </a:rPr>
                        <a:t>91</a:t>
                      </a:r>
                      <a:endParaRPr lang="pl-PL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Calibri"/>
                          <a:ea typeface="Calibri"/>
                          <a:cs typeface="Times New Roman"/>
                        </a:rPr>
                        <a:t>73</a:t>
                      </a:r>
                      <a:endParaRPr lang="pl-PL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Calibri"/>
                          <a:ea typeface="Calibri"/>
                          <a:cs typeface="Times New Roman"/>
                        </a:rPr>
                        <a:t>35</a:t>
                      </a:r>
                      <a:endParaRPr lang="pl-PL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pl-PL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5331">
                <a:tc>
                  <a:txBody>
                    <a:bodyPr/>
                    <a:lstStyle/>
                    <a:p>
                      <a:pPr indent="901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600" b="1" dirty="0">
                          <a:latin typeface="Times New Roman"/>
                          <a:ea typeface="Calibri"/>
                          <a:cs typeface="Times New Roman"/>
                        </a:rPr>
                        <a:t>Klasy VI-VIII</a:t>
                      </a: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latin typeface="Times New Roman"/>
                          <a:ea typeface="Calibri"/>
                          <a:cs typeface="Times New Roman"/>
                        </a:rPr>
                        <a:t>75</a:t>
                      </a:r>
                      <a:endParaRPr lang="pl-PL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Times New Roman"/>
                          <a:ea typeface="Calibri"/>
                          <a:cs typeface="Times New Roman"/>
                        </a:rPr>
                        <a:t>125</a:t>
                      </a: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Times New Roman"/>
                          <a:ea typeface="Calibri"/>
                          <a:cs typeface="Times New Roman"/>
                        </a:rPr>
                        <a:t>130</a:t>
                      </a: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3219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8" marR="4654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pl-PL" b="1" dirty="0" smtClean="0"/>
              <a:t>II. Zestawienie obwodów</a:t>
            </a:r>
            <a:endParaRPr lang="pl-PL" dirty="0"/>
          </a:p>
        </p:txBody>
      </p:sp>
      <p:sp>
        <p:nvSpPr>
          <p:cNvPr id="4" name="pole tekstowe 3"/>
          <p:cNvSpPr txBox="1"/>
          <p:nvPr/>
        </p:nvSpPr>
        <p:spPr>
          <a:xfrm>
            <a:off x="323528" y="1700808"/>
            <a:ext cx="800105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800" b="1" dirty="0" smtClean="0">
                <a:solidFill>
                  <a:srgbClr val="FF0000"/>
                </a:solidFill>
              </a:rPr>
              <a:t>Propozycja obwodów:</a:t>
            </a:r>
          </a:p>
          <a:p>
            <a:endParaRPr lang="pl-PL" sz="2800" dirty="0" smtClean="0">
              <a:solidFill>
                <a:srgbClr val="FF0000"/>
              </a:solidFill>
            </a:endParaRPr>
          </a:p>
          <a:p>
            <a:r>
              <a:rPr lang="pl-PL" sz="2800" b="1" dirty="0" smtClean="0"/>
              <a:t>Zespół Szkolno-Przedszkolny Bardo- miejscowości: </a:t>
            </a:r>
            <a:r>
              <a:rPr lang="pl-PL" sz="2800" b="1" dirty="0" smtClean="0">
                <a:solidFill>
                  <a:srgbClr val="FF0000"/>
                </a:solidFill>
              </a:rPr>
              <a:t>Bardo, Opolnica, Dębowina</a:t>
            </a:r>
          </a:p>
          <a:p>
            <a:endParaRPr lang="pl-PL" sz="2800" dirty="0" smtClean="0"/>
          </a:p>
          <a:p>
            <a:r>
              <a:rPr lang="pl-PL" sz="2800" b="1" dirty="0" smtClean="0"/>
              <a:t>Szkoła Podstawowa Przyłęk- </a:t>
            </a:r>
          </a:p>
          <a:p>
            <a:r>
              <a:rPr lang="pl-PL" sz="2800" b="1" dirty="0" smtClean="0"/>
              <a:t>miejscowości: </a:t>
            </a:r>
            <a:r>
              <a:rPr lang="pl-PL" sz="2800" b="1" dirty="0" smtClean="0">
                <a:solidFill>
                  <a:srgbClr val="FF0000"/>
                </a:solidFill>
              </a:rPr>
              <a:t>Przyłęk, Janowiec, Dzbanów, Laskówka, Potworów, Brzeźnica, Grochowa </a:t>
            </a:r>
            <a:endParaRPr lang="pl-PL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582594"/>
          </a:xfrm>
        </p:spPr>
        <p:txBody>
          <a:bodyPr>
            <a:normAutofit/>
          </a:bodyPr>
          <a:lstStyle/>
          <a:p>
            <a:pPr algn="ctr"/>
            <a:r>
              <a:rPr lang="pl-PL" sz="2000" b="1" dirty="0" smtClean="0"/>
              <a:t> Zestawienie ilościowe uczniów w SP Przyłęk i SP </a:t>
            </a:r>
            <a:r>
              <a:rPr lang="pl-PL" sz="2000" b="1" dirty="0" err="1" smtClean="0"/>
              <a:t>Bardo</a:t>
            </a:r>
            <a:endParaRPr lang="pl-PL" sz="2000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88285012"/>
              </p:ext>
            </p:extLst>
          </p:nvPr>
        </p:nvGraphicFramePr>
        <p:xfrm>
          <a:off x="611560" y="1268760"/>
          <a:ext cx="7850380" cy="3124964"/>
        </p:xfrm>
        <a:graphic>
          <a:graphicData uri="http://schemas.openxmlformats.org/drawingml/2006/table">
            <a:tbl>
              <a:tblPr/>
              <a:tblGrid>
                <a:gridCol w="936104"/>
                <a:gridCol w="936104"/>
                <a:gridCol w="938532"/>
                <a:gridCol w="1007928"/>
                <a:gridCol w="1007928"/>
                <a:gridCol w="1007928"/>
                <a:gridCol w="1007928"/>
                <a:gridCol w="1007928"/>
              </a:tblGrid>
              <a:tr h="571504">
                <a:tc>
                  <a:txBody>
                    <a:bodyPr/>
                    <a:lstStyle/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7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Rok szkolny 2017/2018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Rok szkolny 2018/2019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Rok szkolny 2019/2020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Rok szkolny 2020/2021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Rok szkolny 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2021/2022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Rok szkolny 2022/2023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Calibri"/>
                          <a:ea typeface="Calibri"/>
                          <a:cs typeface="Times New Roman"/>
                        </a:rPr>
                        <a:t>Rok szkolny 2023/2024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Calibri"/>
                          <a:ea typeface="Calibri"/>
                          <a:cs typeface="Times New Roman"/>
                        </a:rPr>
                        <a:t>SP Przyłęk</a:t>
                      </a:r>
                    </a:p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+ PG</a:t>
                      </a:r>
                      <a:endParaRPr lang="pl-PL" sz="2000" b="1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0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124</a:t>
                      </a:r>
                      <a:endParaRPr lang="pl-PL" sz="2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000" dirty="0" smtClean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solidFill>
                            <a:srgbClr val="FF0000"/>
                          </a:solidFill>
                          <a:latin typeface="Calibri"/>
                          <a:ea typeface="Calibri"/>
                          <a:cs typeface="Times New Roman"/>
                        </a:rPr>
                        <a:t>152</a:t>
                      </a:r>
                      <a:endParaRPr lang="pl-PL" sz="2000" dirty="0">
                        <a:solidFill>
                          <a:srgbClr val="FF0000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latin typeface="Calibri"/>
                          <a:ea typeface="Calibri"/>
                          <a:cs typeface="Times New Roman"/>
                        </a:rPr>
                        <a:t>160</a:t>
                      </a:r>
                      <a:endParaRPr lang="pl-PL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latin typeface="Calibri"/>
                          <a:ea typeface="Calibri"/>
                          <a:cs typeface="Times New Roman"/>
                        </a:rPr>
                        <a:t>161</a:t>
                      </a:r>
                      <a:endParaRPr lang="pl-PL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latin typeface="Calibri"/>
                          <a:ea typeface="Calibri"/>
                          <a:cs typeface="Times New Roman"/>
                        </a:rPr>
                        <a:t>155</a:t>
                      </a:r>
                      <a:endParaRPr lang="pl-PL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solidFill>
                            <a:schemeClr val="tx1"/>
                          </a:solidFill>
                          <a:latin typeface="Calibri"/>
                          <a:ea typeface="Calibri"/>
                          <a:cs typeface="Times New Roman"/>
                        </a:rPr>
                        <a:t>154</a:t>
                      </a:r>
                      <a:endParaRPr lang="pl-PL" sz="2000" dirty="0">
                        <a:solidFill>
                          <a:schemeClr val="tx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latin typeface="Calibri"/>
                          <a:ea typeface="Calibri"/>
                          <a:cs typeface="Times New Roman"/>
                        </a:rPr>
                        <a:t>142</a:t>
                      </a:r>
                      <a:endParaRPr lang="pl-PL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254">
                <a:tc>
                  <a:txBody>
                    <a:bodyPr/>
                    <a:lstStyle/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b="1" dirty="0" smtClean="0">
                          <a:latin typeface="Calibri"/>
                          <a:ea typeface="Calibri"/>
                          <a:cs typeface="Times New Roman"/>
                        </a:rPr>
                        <a:t>SP Bardo</a:t>
                      </a:r>
                      <a:endParaRPr lang="pl-PL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latin typeface="Calibri"/>
                          <a:ea typeface="Calibri"/>
                          <a:cs typeface="Times New Roman"/>
                        </a:rPr>
                        <a:t>223</a:t>
                      </a:r>
                    </a:p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latin typeface="Calibri"/>
                          <a:ea typeface="Calibri"/>
                          <a:cs typeface="Times New Roman"/>
                        </a:rPr>
                        <a:t>206</a:t>
                      </a:r>
                      <a:endParaRPr lang="pl-PL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latin typeface="Calibri"/>
                          <a:ea typeface="Calibri"/>
                          <a:cs typeface="Times New Roman"/>
                        </a:rPr>
                        <a:t>194</a:t>
                      </a:r>
                      <a:endParaRPr lang="pl-PL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latin typeface="Calibri"/>
                          <a:ea typeface="Calibri"/>
                          <a:cs typeface="Times New Roman"/>
                        </a:rPr>
                        <a:t>201</a:t>
                      </a:r>
                      <a:endParaRPr lang="pl-PL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latin typeface="Calibri"/>
                          <a:ea typeface="Calibri"/>
                          <a:cs typeface="Times New Roman"/>
                        </a:rPr>
                        <a:t>196</a:t>
                      </a:r>
                      <a:endParaRPr lang="pl-PL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latin typeface="Calibri"/>
                          <a:ea typeface="Calibri"/>
                          <a:cs typeface="Times New Roman"/>
                        </a:rPr>
                        <a:t>201</a:t>
                      </a:r>
                      <a:endParaRPr lang="pl-PL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20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2000" dirty="0" smtClean="0">
                          <a:latin typeface="Calibri"/>
                          <a:ea typeface="Calibri"/>
                          <a:cs typeface="Times New Roman"/>
                        </a:rPr>
                        <a:t>176</a:t>
                      </a:r>
                      <a:endParaRPr lang="pl-PL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5752">
                <a:tc>
                  <a:txBody>
                    <a:bodyPr/>
                    <a:lstStyle/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90170"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299" marR="4629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dirty="0" smtClean="0"/>
              <a:t>III.  Ilość oddziałów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  <p:graphicFrame>
        <p:nvGraphicFramePr>
          <p:cNvPr id="4" name="Tabela 3"/>
          <p:cNvGraphicFramePr>
            <a:graphicFrameLocks noGrp="1"/>
          </p:cNvGraphicFramePr>
          <p:nvPr/>
        </p:nvGraphicFramePr>
        <p:xfrm>
          <a:off x="142845" y="1000110"/>
          <a:ext cx="8858307" cy="5299320"/>
        </p:xfrm>
        <a:graphic>
          <a:graphicData uri="http://schemas.openxmlformats.org/drawingml/2006/table">
            <a:tbl>
              <a:tblPr/>
              <a:tblGrid>
                <a:gridCol w="983839"/>
                <a:gridCol w="983839"/>
                <a:gridCol w="983839"/>
                <a:gridCol w="984465"/>
                <a:gridCol w="984465"/>
                <a:gridCol w="984465"/>
                <a:gridCol w="984465"/>
                <a:gridCol w="984465"/>
                <a:gridCol w="984465"/>
              </a:tblGrid>
              <a:tr h="449933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7556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/>
                          <a:ea typeface="Calibri"/>
                          <a:cs typeface="Times New Roman"/>
                        </a:rPr>
                        <a:t>2016/2017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/>
                          <a:ea typeface="Calibri"/>
                          <a:cs typeface="Times New Roman"/>
                        </a:rPr>
                        <a:t>2017/2018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603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/>
                          <a:ea typeface="Calibri"/>
                          <a:cs typeface="Times New Roman"/>
                        </a:rPr>
                        <a:t>2018/2019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/>
                          <a:ea typeface="Calibri"/>
                          <a:cs typeface="Times New Roman"/>
                        </a:rPr>
                        <a:t>2019/2020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 dirty="0">
                          <a:latin typeface="Times New Roman"/>
                          <a:ea typeface="Calibri"/>
                          <a:cs typeface="Times New Roman"/>
                        </a:rPr>
                        <a:t>2020/2021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2636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Times New Roman"/>
                          <a:ea typeface="Calibri"/>
                          <a:cs typeface="Times New Roman"/>
                        </a:rPr>
                        <a:t>2021/2022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11811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Times New Roman"/>
                          <a:ea typeface="Calibri"/>
                          <a:cs typeface="Times New Roman"/>
                        </a:rPr>
                        <a:t>2022/2023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4900">
                <a:tc>
                  <a:txBody>
                    <a:bodyPr/>
                    <a:lstStyle/>
                    <a:p>
                      <a:pPr indent="901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latin typeface="Times New Roman"/>
                          <a:ea typeface="Calibri"/>
                          <a:cs typeface="Times New Roman"/>
                        </a:rPr>
                        <a:t>Szkoła Podstawowa Bardo</a:t>
                      </a:r>
                      <a:endParaRPr lang="pl-P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pl-PL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pl-PL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pl-PL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4900">
                <a:tc>
                  <a:txBody>
                    <a:bodyPr/>
                    <a:lstStyle/>
                    <a:p>
                      <a:pPr indent="901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latin typeface="Times New Roman"/>
                          <a:ea typeface="Calibri"/>
                          <a:cs typeface="Times New Roman"/>
                        </a:rPr>
                        <a:t>Publiczne Gimnazjum Przyłęk</a:t>
                      </a:r>
                      <a:endParaRPr lang="pl-P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  <a:endParaRPr lang="pl-PL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933">
                <a:tc rowSpan="3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latin typeface="Times New Roman"/>
                          <a:ea typeface="Calibri"/>
                          <a:cs typeface="Times New Roman"/>
                        </a:rPr>
                        <a:t>Szkoła </a:t>
                      </a:r>
                      <a:r>
                        <a:rPr lang="pl-PL" sz="1200" b="1" dirty="0">
                          <a:latin typeface="Times New Roman"/>
                          <a:ea typeface="Calibri"/>
                          <a:cs typeface="Times New Roman"/>
                        </a:rPr>
                        <a:t>podstawowa </a:t>
                      </a:r>
                      <a:r>
                        <a:rPr lang="pl-PL" sz="1200" b="1" dirty="0" smtClean="0">
                          <a:latin typeface="Times New Roman"/>
                          <a:ea typeface="Calibri"/>
                          <a:cs typeface="Times New Roman"/>
                        </a:rPr>
                        <a:t>1-8</a:t>
                      </a:r>
                    </a:p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latin typeface="Times New Roman"/>
                          <a:ea typeface="Calibri"/>
                          <a:cs typeface="Times New Roman"/>
                        </a:rPr>
                        <a:t>Włączenie </a:t>
                      </a:r>
                    </a:p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 smtClean="0">
                          <a:latin typeface="Times New Roman"/>
                          <a:ea typeface="Calibri"/>
                          <a:cs typeface="Times New Roman"/>
                        </a:rPr>
                        <a:t>gimnazjum</a:t>
                      </a:r>
                      <a:endParaRPr lang="pl-P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825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Times New Roman"/>
                          <a:ea typeface="Calibri"/>
                          <a:cs typeface="Times New Roman"/>
                        </a:rPr>
                        <a:t>Klasy 1-5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825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Times New Roman"/>
                          <a:ea typeface="Calibri"/>
                          <a:cs typeface="Times New Roman"/>
                        </a:rPr>
                        <a:t>Bardo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pl-PL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pl-PL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pl-PL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9933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825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Times New Roman"/>
                          <a:ea typeface="Calibri"/>
                          <a:cs typeface="Times New Roman"/>
                        </a:rPr>
                        <a:t>Klasy  6-8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8255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Times New Roman"/>
                          <a:ea typeface="Calibri"/>
                          <a:cs typeface="Times New Roman"/>
                        </a:rPr>
                        <a:t>Przyłęk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pl-PL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pl-PL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pl-PL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Times New Roman"/>
                          <a:ea typeface="Calibri"/>
                          <a:cs typeface="Times New Roman"/>
                        </a:rPr>
                        <a:t>6</a:t>
                      </a: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94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Times New Roman"/>
                          <a:ea typeface="Calibri"/>
                          <a:cs typeface="Times New Roman"/>
                        </a:rPr>
                        <a:t>Klasy PG Przyłęk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pl-PL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pl-PL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pl-PL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Calibri"/>
                          <a:ea typeface="Calibri"/>
                          <a:cs typeface="Times New Roman"/>
                        </a:rPr>
                        <a:t>0</a:t>
                      </a:r>
                      <a:endParaRPr lang="pl-PL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dirty="0" smtClean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9866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latin typeface="Times New Roman"/>
                          <a:ea typeface="Calibri"/>
                          <a:cs typeface="Times New Roman"/>
                        </a:rPr>
                        <a:t>Szkoła Podstawowa Bardo</a:t>
                      </a:r>
                      <a:endParaRPr lang="pl-P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pl-PL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pl-PL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marL="0" indent="87313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Times New Roman"/>
                          <a:ea typeface="Calibri"/>
                          <a:cs typeface="Times New Roman"/>
                        </a:rPr>
                        <a:t>12/11</a:t>
                      </a: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>
                          <a:latin typeface="Times New Roman"/>
                          <a:ea typeface="Calibri"/>
                          <a:cs typeface="Times New Roman"/>
                        </a:rPr>
                        <a:t>11</a:t>
                      </a:r>
                      <a:endParaRPr lang="pl-PL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4900">
                <a:tc>
                  <a:txBody>
                    <a:bodyPr/>
                    <a:lstStyle/>
                    <a:p>
                      <a:pPr indent="9017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200" b="1" dirty="0">
                          <a:latin typeface="Times New Roman"/>
                          <a:ea typeface="Calibri"/>
                          <a:cs typeface="Times New Roman"/>
                        </a:rPr>
                        <a:t>Szkoła Podstawowa Przyłęk</a:t>
                      </a:r>
                      <a:endParaRPr lang="pl-PL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dirty="0" smtClean="0"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400" b="1">
                          <a:latin typeface="Times New Roman"/>
                          <a:ea typeface="Calibri"/>
                          <a:cs typeface="Times New Roman"/>
                        </a:rPr>
                        <a:t>-</a:t>
                      </a:r>
                      <a:endParaRPr lang="pl-PL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smtClean="0">
                          <a:latin typeface="Calibri"/>
                          <a:ea typeface="Calibri"/>
                          <a:cs typeface="Times New Roman"/>
                        </a:rPr>
                        <a:t>3+3</a:t>
                      </a:r>
                      <a:endParaRPr lang="pl-PL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1746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Calibri"/>
                          <a:ea typeface="Calibri"/>
                          <a:cs typeface="Times New Roman"/>
                        </a:rPr>
                        <a:t>6+1</a:t>
                      </a:r>
                      <a:endParaRPr lang="pl-PL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Calibri"/>
                          <a:ea typeface="Calibri"/>
                          <a:cs typeface="Times New Roman"/>
                        </a:rPr>
                        <a:t>7</a:t>
                      </a:r>
                      <a:endParaRPr lang="pl-PL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1746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Calibri"/>
                          <a:ea typeface="Calibri"/>
                          <a:cs typeface="Times New Roman"/>
                        </a:rPr>
                        <a:t>7/8</a:t>
                      </a:r>
                      <a:endParaRPr lang="pl-PL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450215" algn="just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800" b="1" dirty="0" smtClean="0">
                          <a:latin typeface="Calibri"/>
                          <a:ea typeface="Calibri"/>
                          <a:cs typeface="Times New Roman"/>
                        </a:rPr>
                        <a:t>7/8</a:t>
                      </a: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17462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800" b="1" dirty="0" smtClean="0">
                          <a:latin typeface="Calibri"/>
                          <a:ea typeface="Calibri"/>
                          <a:cs typeface="Times New Roman"/>
                        </a:rPr>
                        <a:t>7/8</a:t>
                      </a: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pl-PL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6544" marR="4654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272</TotalTime>
  <Words>1432</Words>
  <Application>Microsoft Office PowerPoint</Application>
  <PresentationFormat>Pokaz na ekranie (4:3)</PresentationFormat>
  <Paragraphs>541</Paragraphs>
  <Slides>20</Slides>
  <Notes>2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1" baseType="lpstr">
      <vt:lpstr>Hol</vt:lpstr>
      <vt:lpstr>Reforma oświaty  w gminie Bardo</vt:lpstr>
      <vt:lpstr>Slajd 2</vt:lpstr>
      <vt:lpstr>Slajd 3</vt:lpstr>
      <vt:lpstr>Możliwe zmiany z dniem 1 września 2019 r.</vt:lpstr>
      <vt:lpstr>Ustawy wprowadzające reformę edukacji opublikowane w Dzienniku Ustaw</vt:lpstr>
      <vt:lpstr>I. Zestawienie zbiorcze ilości dzieci</vt:lpstr>
      <vt:lpstr>II. Zestawienie obwodów</vt:lpstr>
      <vt:lpstr> Zestawienie ilościowe uczniów w SP Przyłęk i SP Bardo</vt:lpstr>
      <vt:lpstr>III.  Ilość oddziałów </vt:lpstr>
      <vt:lpstr>IV. Zatrudnienie</vt:lpstr>
      <vt:lpstr>Slajd 11</vt:lpstr>
      <vt:lpstr>Slajd 12</vt:lpstr>
      <vt:lpstr>V. Obsługa i administracja</vt:lpstr>
      <vt:lpstr>VI. Dowozy. Liczba uczniów dojeżdżających łącznie</vt:lpstr>
      <vt:lpstr>VII . Sale lekcyjne </vt:lpstr>
      <vt:lpstr>VIII. Koszty</vt:lpstr>
      <vt:lpstr>Slajd 17</vt:lpstr>
      <vt:lpstr>IX. Uwagi i wnioski  </vt:lpstr>
      <vt:lpstr>IX. Uwagi i wnioski-cd.  </vt:lpstr>
      <vt:lpstr>IX. Uwagi i wnioski- cd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Dyrektor</dc:creator>
  <cp:lastModifiedBy>Użytkownik</cp:lastModifiedBy>
  <cp:revision>18</cp:revision>
  <dcterms:modified xsi:type="dcterms:W3CDTF">2017-02-12T15:56:15Z</dcterms:modified>
</cp:coreProperties>
</file>