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Powiat ząbkowicki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645502418044985E-17"/>
                  <c:y val="-1.1718749279112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EF-4BCA-B795-92EA81279981}"/>
                </c:ext>
              </c:extLst>
            </c:dLbl>
            <c:dLbl>
              <c:idx val="2"/>
              <c:layout>
                <c:manualLayout>
                  <c:x val="1.5625000000000001E-3"/>
                  <c:y val="1.171874927911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EF-4BCA-B795-92EA81279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25764587</c:v>
                </c:pt>
                <c:pt idx="1">
                  <c:v>25065228</c:v>
                </c:pt>
                <c:pt idx="2">
                  <c:v>24674281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7-44E6-89A3-961D061EB5B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EF-4BCA-B795-92EA81279981}"/>
                </c:ext>
              </c:extLst>
            </c:dLbl>
            <c:dLbl>
              <c:idx val="1"/>
              <c:layout>
                <c:manualLayout>
                  <c:x val="1.5625E-2"/>
                  <c:y val="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EF-4BCA-B795-92EA81279981}"/>
                </c:ext>
              </c:extLst>
            </c:dLbl>
            <c:dLbl>
              <c:idx val="2"/>
              <c:layout>
                <c:manualLayout>
                  <c:x val="1.5625E-2"/>
                  <c:y val="2.34374985582238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EF-4BCA-B795-92EA81279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23261003</c:v>
                </c:pt>
                <c:pt idx="1">
                  <c:v>22938457</c:v>
                </c:pt>
                <c:pt idx="2">
                  <c:v>22010223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7-44E6-89A3-961D061EB5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6026896"/>
        <c:axId val="306026568"/>
      </c:barChart>
      <c:catAx>
        <c:axId val="3060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6026568"/>
        <c:crosses val="autoZero"/>
        <c:auto val="1"/>
        <c:lblAlgn val="ctr"/>
        <c:lblOffset val="100"/>
        <c:noMultiLvlLbl val="0"/>
      </c:catAx>
      <c:valAx>
        <c:axId val="30602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</a:t>
                </a:r>
                <a:r>
                  <a:rPr lang="pl-PL" baseline="0" dirty="0"/>
                  <a:t> złotych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6.2500000000000003E-3"/>
              <c:y val="0.35534920304200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60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Gmina Stoszowice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133249523633262"/>
          <c:y val="0.12041725150629776"/>
          <c:w val="0.85866750476366727"/>
          <c:h val="0.74433256969905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5638809.3600000003</c:v>
                </c:pt>
                <c:pt idx="1">
                  <c:v>5198367.8499999996</c:v>
                </c:pt>
                <c:pt idx="2">
                  <c:v>5683425.9400000004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E-4633-BCB7-B227E985AA2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3596457.2</c:v>
                </c:pt>
                <c:pt idx="1">
                  <c:v>3349673.93</c:v>
                </c:pt>
                <c:pt idx="2">
                  <c:v>3274876.89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E-4633-BCB7-B227E985AA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910336"/>
        <c:axId val="427914272"/>
      </c:barChart>
      <c:catAx>
        <c:axId val="42791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914272"/>
        <c:crosses val="autoZero"/>
        <c:auto val="1"/>
        <c:lblAlgn val="ctr"/>
        <c:lblOffset val="100"/>
        <c:noMultiLvlLbl val="0"/>
      </c:catAx>
      <c:valAx>
        <c:axId val="4279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 złotych</a:t>
                </a:r>
              </a:p>
            </c:rich>
          </c:tx>
          <c:layout>
            <c:manualLayout>
              <c:xMode val="edge"/>
              <c:yMode val="edge"/>
              <c:x val="0"/>
              <c:y val="0.41528630799854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91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5309572079633"/>
          <c:y val="0.93471269774550747"/>
          <c:w val="0.21259752328794332"/>
          <c:h val="4.787068090075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/>
              <a:t>Gmina Ziębice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17802796.629999999</c:v>
                </c:pt>
                <c:pt idx="1">
                  <c:v>18082298.960000001</c:v>
                </c:pt>
                <c:pt idx="2">
                  <c:v>18621315.210000001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3-40FE-BECB-3992095A445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0625E-2"/>
                  <c:y val="7.031249567467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B6-40BF-BDC9-055DEFA84DF8}"/>
                </c:ext>
              </c:extLst>
            </c:dLbl>
            <c:dLbl>
              <c:idx val="1"/>
              <c:layout>
                <c:manualLayout>
                  <c:x val="1.4062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B6-40BF-BDC9-055DEFA84DF8}"/>
                </c:ext>
              </c:extLst>
            </c:dLbl>
            <c:dLbl>
              <c:idx val="2"/>
              <c:layout>
                <c:manualLayout>
                  <c:x val="1.5624999999999886E-2"/>
                  <c:y val="2.343749855822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6-40BF-BDC9-055DEFA84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11065696.640000001</c:v>
                </c:pt>
                <c:pt idx="1">
                  <c:v>10621315.210000001</c:v>
                </c:pt>
                <c:pt idx="2">
                  <c:v>10587271.49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3-40FE-BECB-3992095A44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493056"/>
        <c:axId val="428499616"/>
      </c:barChart>
      <c:catAx>
        <c:axId val="4284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499616"/>
        <c:crosses val="autoZero"/>
        <c:auto val="1"/>
        <c:lblAlgn val="ctr"/>
        <c:lblOffset val="100"/>
        <c:noMultiLvlLbl val="0"/>
      </c:catAx>
      <c:valAx>
        <c:axId val="4284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 złotych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49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Gmina Ciepłowody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394699887299242"/>
          <c:y val="0.12453030929003803"/>
          <c:w val="0.85529084645669295"/>
          <c:h val="0.75106958962416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3725419.47</c:v>
                </c:pt>
                <c:pt idx="1">
                  <c:v>3850436.67</c:v>
                </c:pt>
                <c:pt idx="2">
                  <c:v>3965544.18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9-44E9-B502-66428336D3E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124557731843831E-3"/>
                  <c:y val="-1.16095952257149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B-450C-9822-C27DB5F2236B}"/>
                </c:ext>
              </c:extLst>
            </c:dLbl>
            <c:dLbl>
              <c:idx val="1"/>
              <c:layout>
                <c:manualLayout>
                  <c:x val="1.0651752349472859E-2"/>
                  <c:y val="1.1536741159495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B-450C-9822-C27DB5F2236B}"/>
                </c:ext>
              </c:extLst>
            </c:dLbl>
            <c:dLbl>
              <c:idx val="2"/>
              <c:layout>
                <c:manualLayout>
                  <c:x val="9.3749999999999997E-3"/>
                  <c:y val="-2.343749855822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B-450C-9822-C27DB5F223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2365716.44</c:v>
                </c:pt>
                <c:pt idx="1">
                  <c:v>2314406.9500000002</c:v>
                </c:pt>
                <c:pt idx="2">
                  <c:v>2362868.48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9-44E9-B502-66428336D3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495352"/>
        <c:axId val="428500928"/>
      </c:barChart>
      <c:catAx>
        <c:axId val="42849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500928"/>
        <c:crosses val="autoZero"/>
        <c:auto val="1"/>
        <c:lblAlgn val="ctr"/>
        <c:lblOffset val="100"/>
        <c:noMultiLvlLbl val="0"/>
      </c:catAx>
      <c:valAx>
        <c:axId val="4285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 złotych</a:t>
                </a:r>
              </a:p>
            </c:rich>
          </c:tx>
          <c:layout>
            <c:manualLayout>
              <c:xMode val="edge"/>
              <c:yMode val="edge"/>
              <c:x val="4.5731899282146432E-3"/>
              <c:y val="0.3931483385094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49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18095832533135"/>
          <c:y val="0.93542077492744569"/>
          <c:w val="0.22612588822738622"/>
          <c:h val="5.073513568116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Gmina Złoty Stok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961540354330709"/>
          <c:y val="0.11998836614244796"/>
          <c:w val="0.81319709645669291"/>
          <c:h val="0.75106958962416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4441758.8899999997</c:v>
                </c:pt>
                <c:pt idx="1">
                  <c:v>4524024.46</c:v>
                </c:pt>
                <c:pt idx="2">
                  <c:v>4596190.51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8-4F21-919E-B3E0296AAEF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3580495.04</c:v>
                </c:pt>
                <c:pt idx="1">
                  <c:v>3386107.43</c:v>
                </c:pt>
                <c:pt idx="2">
                  <c:v>3407879.94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8-4F21-919E-B3E0296AAE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010904"/>
        <c:axId val="473011232"/>
      </c:barChart>
      <c:catAx>
        <c:axId val="47301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3011232"/>
        <c:crosses val="autoZero"/>
        <c:auto val="1"/>
        <c:lblAlgn val="ctr"/>
        <c:lblOffset val="100"/>
        <c:noMultiLvlLbl val="0"/>
      </c:catAx>
      <c:valAx>
        <c:axId val="4730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Mln złotych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301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Gmina Bardo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833252131916546"/>
          <c:y val="0.10389693416763464"/>
          <c:w val="0.82277306378976311"/>
          <c:h val="0.76112313677265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4614416.99</c:v>
                </c:pt>
                <c:pt idx="1">
                  <c:v>6034980.4100000001</c:v>
                </c:pt>
                <c:pt idx="2">
                  <c:v>5126366.29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E-4FDA-B3C8-321F507BDB1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749999999999997E-3"/>
                  <c:y val="2.3437498558223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E-4FDA-B3C8-321F507BDB1D}"/>
                </c:ext>
              </c:extLst>
            </c:dLbl>
            <c:dLbl>
              <c:idx val="1"/>
              <c:layout>
                <c:manualLayout>
                  <c:x val="7.8125E-3"/>
                  <c:y val="4.6874997116449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1E-4FDA-B3C8-321F507BDB1D}"/>
                </c:ext>
              </c:extLst>
            </c:dLbl>
            <c:dLbl>
              <c:idx val="2"/>
              <c:layout>
                <c:manualLayout>
                  <c:x val="1.0937499999999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E-4FDA-B3C8-321F507BD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3329339.45</c:v>
                </c:pt>
                <c:pt idx="1">
                  <c:v>3361271.97</c:v>
                </c:pt>
                <c:pt idx="2">
                  <c:v>3516548.54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E-4FDA-B3C8-321F507BDB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4001312"/>
        <c:axId val="544002296"/>
      </c:barChart>
      <c:catAx>
        <c:axId val="5440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4002296"/>
        <c:crosses val="autoZero"/>
        <c:auto val="1"/>
        <c:lblAlgn val="ctr"/>
        <c:lblOffset val="100"/>
        <c:noMultiLvlLbl val="0"/>
      </c:catAx>
      <c:valAx>
        <c:axId val="54400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 złotych</a:t>
                </a:r>
              </a:p>
            </c:rich>
          </c:tx>
          <c:layout>
            <c:manualLayout>
              <c:xMode val="edge"/>
              <c:yMode val="edge"/>
              <c:x val="1.40625E-2"/>
              <c:y val="0.37370666992454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40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i="0" baseline="0" dirty="0"/>
              <a:t>Gmina Ząbkowice Śląskie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36564046.579999998</c:v>
                </c:pt>
                <c:pt idx="1">
                  <c:v>44108423.82</c:v>
                </c:pt>
                <c:pt idx="2">
                  <c:v>38885193.259999998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8-4313-B4F4-BF2FEAA74CF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87500000000001E-2"/>
                  <c:y val="-8.593650196768675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B8-4313-B4F4-BF2FEAA74CF9}"/>
                </c:ext>
              </c:extLst>
            </c:dLbl>
            <c:dLbl>
              <c:idx val="1"/>
              <c:layout>
                <c:manualLayout>
                  <c:x val="1.71875000000000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B8-4313-B4F4-BF2FEAA74CF9}"/>
                </c:ext>
              </c:extLst>
            </c:dLbl>
            <c:dLbl>
              <c:idx val="2"/>
              <c:layout>
                <c:manualLayout>
                  <c:x val="2.031250000000000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B8-4313-B4F4-BF2FEAA74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Arkusz1!$C$2:$C$4</c:f>
              <c:numCache>
                <c:formatCode>#,##0.00</c:formatCode>
                <c:ptCount val="3"/>
                <c:pt idx="0">
                  <c:v>15247553.48</c:v>
                </c:pt>
                <c:pt idx="1">
                  <c:v>15544937.789999999</c:v>
                </c:pt>
                <c:pt idx="2">
                  <c:v>15901940.779999999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8-4313-B4F4-BF2FEAA74C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277112"/>
        <c:axId val="396274488"/>
      </c:barChart>
      <c:catAx>
        <c:axId val="39627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274488"/>
        <c:crosses val="autoZero"/>
        <c:auto val="1"/>
        <c:lblAlgn val="ctr"/>
        <c:lblOffset val="100"/>
        <c:noMultiLvlLbl val="0"/>
      </c:catAx>
      <c:valAx>
        <c:axId val="39627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Mln złotych</a:t>
                </a:r>
              </a:p>
            </c:rich>
          </c:tx>
          <c:layout>
            <c:manualLayout>
              <c:xMode val="edge"/>
              <c:yMode val="edge"/>
              <c:x val="2.9784781501070905E-3"/>
              <c:y val="0.4073914639165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627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6459803150738"/>
          <c:y val="0.93491547501021843"/>
          <c:w val="0.22091161366089557"/>
          <c:h val="4.9368237046172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1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8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3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2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DBE41-C2A8-428B-AADE-5D975D01B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366" y="865239"/>
            <a:ext cx="8499938" cy="2020598"/>
          </a:xfrm>
        </p:spPr>
        <p:txBody>
          <a:bodyPr>
            <a:normAutofit/>
          </a:bodyPr>
          <a:lstStyle/>
          <a:p>
            <a:r>
              <a:rPr lang="pl-PL" sz="6000" dirty="0"/>
              <a:t>POROZMAWIAJMY </a:t>
            </a:r>
            <a:br>
              <a:rPr lang="pl-PL" sz="6000" dirty="0"/>
            </a:br>
            <a:r>
              <a:rPr lang="pl-PL" sz="6000" dirty="0"/>
              <a:t>O OŚWIACIE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A26022-F8C2-4A37-9AD5-84833D91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49" y="4311064"/>
            <a:ext cx="1351597" cy="1584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B135BD1-AAED-4958-8497-818C6AEE9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74" y="4319068"/>
            <a:ext cx="1433597" cy="16238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69D0480-FFB8-4835-9957-1AB71326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28" y="4283486"/>
            <a:ext cx="1455484" cy="160432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F613A18-5B8E-4736-B89E-264079853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92" y="4319068"/>
            <a:ext cx="1397502" cy="162389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CCB40DD-AF8E-4962-99D0-017919A34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68" y="4570136"/>
            <a:ext cx="2357911" cy="84915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127CAE7-41B9-43B0-AEC7-9B1055D8E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5953" y="4319068"/>
            <a:ext cx="1330467" cy="16043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361DF2-A0D4-486C-8FFA-B70BA8111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2902" y="4319068"/>
            <a:ext cx="1505930" cy="15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640943-B8C9-4803-AED4-DF8B11CA4BD8}"/>
              </a:ext>
            </a:extLst>
          </p:cNvPr>
          <p:cNvSpPr txBox="1"/>
          <p:nvPr/>
        </p:nvSpPr>
        <p:spPr>
          <a:xfrm>
            <a:off x="3534697" y="2534576"/>
            <a:ext cx="512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Dziękujemy za uwagę.</a:t>
            </a:r>
          </a:p>
        </p:txBody>
      </p:sp>
    </p:spTree>
    <p:extLst>
      <p:ext uri="{BB962C8B-B14F-4D97-AF65-F5344CB8AC3E}">
        <p14:creationId xmlns:p14="http://schemas.microsoft.com/office/powerpoint/2010/main" val="7200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9B47A3F8-E153-41BE-B26D-102ECD3C9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418770"/>
              </p:ext>
            </p:extLst>
          </p:nvPr>
        </p:nvGraphicFramePr>
        <p:xfrm>
          <a:off x="2090992" y="294968"/>
          <a:ext cx="8665497" cy="571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595A9193-8DD3-46BB-9850-1A258247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5" y="473859"/>
            <a:ext cx="1517816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C824381-84BA-4654-A18D-96324B157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497595"/>
              </p:ext>
            </p:extLst>
          </p:nvPr>
        </p:nvGraphicFramePr>
        <p:xfrm>
          <a:off x="2111455" y="465949"/>
          <a:ext cx="8615539" cy="568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20DA6605-DFC9-420F-B665-CAB33E55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0" y="465949"/>
            <a:ext cx="2064311" cy="7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1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5814D5D-2667-43FC-A864-67B73A0ED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299162"/>
              </p:ext>
            </p:extLst>
          </p:nvPr>
        </p:nvGraphicFramePr>
        <p:xfrm>
          <a:off x="2297471" y="434531"/>
          <a:ext cx="8341032" cy="561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80209329-7E8F-402B-940C-A660E8E7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0" y="434531"/>
            <a:ext cx="1564599" cy="18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DF05202-D54F-4D1F-AD80-62ACCF2F8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275342"/>
              </p:ext>
            </p:extLst>
          </p:nvPr>
        </p:nvGraphicFramePr>
        <p:xfrm>
          <a:off x="2031999" y="294968"/>
          <a:ext cx="8871975" cy="577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9D1CB06-3821-45FC-AB76-F80ED43BF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00" y="365704"/>
            <a:ext cx="1492968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D88185E-E174-44BE-BE8A-CEECF9ABC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826040"/>
              </p:ext>
            </p:extLst>
          </p:nvPr>
        </p:nvGraphicFramePr>
        <p:xfrm>
          <a:off x="2169651" y="444363"/>
          <a:ext cx="8439355" cy="552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3EA7AF45-59FA-4F37-B681-D5424216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7" y="444363"/>
            <a:ext cx="1516415" cy="16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9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7F98A5B-2A47-44BE-9A96-666892F1C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20037"/>
              </p:ext>
            </p:extLst>
          </p:nvPr>
        </p:nvGraphicFramePr>
        <p:xfrm>
          <a:off x="2228645" y="383458"/>
          <a:ext cx="8567174" cy="564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EFA0D91-C852-48E9-B3A0-FAB89F69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9" y="383458"/>
            <a:ext cx="1565483" cy="18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070D25E-00E3-4C24-BF9E-C9A0C8A56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047856"/>
              </p:ext>
            </p:extLst>
          </p:nvPr>
        </p:nvGraphicFramePr>
        <p:xfrm>
          <a:off x="2317135" y="403122"/>
          <a:ext cx="8527845" cy="565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D21061B8-C58C-416B-9470-9B5C90783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6" y="403122"/>
            <a:ext cx="1859401" cy="19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2D01222-E837-4CC3-B6CE-F5CB4FC74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04775"/>
              </p:ext>
            </p:extLst>
          </p:nvPr>
        </p:nvGraphicFramePr>
        <p:xfrm>
          <a:off x="1625434" y="1088927"/>
          <a:ext cx="8532235" cy="492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47">
                  <a:extLst>
                    <a:ext uri="{9D8B030D-6E8A-4147-A177-3AD203B41FA5}">
                      <a16:colId xmlns:a16="http://schemas.microsoft.com/office/drawing/2014/main" val="2948964050"/>
                    </a:ext>
                  </a:extLst>
                </a:gridCol>
                <a:gridCol w="1706447">
                  <a:extLst>
                    <a:ext uri="{9D8B030D-6E8A-4147-A177-3AD203B41FA5}">
                      <a16:colId xmlns:a16="http://schemas.microsoft.com/office/drawing/2014/main" val="2100804501"/>
                    </a:ext>
                  </a:extLst>
                </a:gridCol>
                <a:gridCol w="1706447">
                  <a:extLst>
                    <a:ext uri="{9D8B030D-6E8A-4147-A177-3AD203B41FA5}">
                      <a16:colId xmlns:a16="http://schemas.microsoft.com/office/drawing/2014/main" val="2612268965"/>
                    </a:ext>
                  </a:extLst>
                </a:gridCol>
                <a:gridCol w="1706447">
                  <a:extLst>
                    <a:ext uri="{9D8B030D-6E8A-4147-A177-3AD203B41FA5}">
                      <a16:colId xmlns:a16="http://schemas.microsoft.com/office/drawing/2014/main" val="633764736"/>
                    </a:ext>
                  </a:extLst>
                </a:gridCol>
                <a:gridCol w="1706447">
                  <a:extLst>
                    <a:ext uri="{9D8B030D-6E8A-4147-A177-3AD203B41FA5}">
                      <a16:colId xmlns:a16="http://schemas.microsoft.com/office/drawing/2014/main" val="83901998"/>
                    </a:ext>
                  </a:extLst>
                </a:gridCol>
              </a:tblGrid>
              <a:tr h="44420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RAZEM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78900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Powiat ząbkowicki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2 533 584,00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2 126 771,00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2 664 058,00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7  324 413,00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64724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Gmina Stoszowice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2 042 352,16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1 848 693,92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2 408 549,05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6  299 595,15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4141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Gmina Ziębice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6 737 099,99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7 460 983,75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7 660 498,88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21  858 582,62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58226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Gmina Ciepłowody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1 359 703,03</a:t>
                      </a:r>
                    </a:p>
                    <a:p>
                      <a:pPr algn="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1 536 029,72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1 602 675, 70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4  498 408,45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984458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Gmina Złoty Stok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861 263,85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1 137 917,03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1 188 310,94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3  187 491,82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83285"/>
                  </a:ext>
                </a:extLst>
              </a:tr>
              <a:tr h="616879">
                <a:tc>
                  <a:txBody>
                    <a:bodyPr/>
                    <a:lstStyle/>
                    <a:p>
                      <a:r>
                        <a:rPr lang="pl-PL" b="1" dirty="0"/>
                        <a:t>Gmina </a:t>
                      </a:r>
                    </a:p>
                    <a:p>
                      <a:r>
                        <a:rPr lang="pl-PL" b="1" dirty="0"/>
                        <a:t>Bardo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1 285 077,54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2 673 708,44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1 609 817,75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5  568 603,73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02239"/>
                  </a:ext>
                </a:extLst>
              </a:tr>
              <a:tr h="590920">
                <a:tc>
                  <a:txBody>
                    <a:bodyPr/>
                    <a:lstStyle/>
                    <a:p>
                      <a:r>
                        <a:rPr lang="pl-PL" b="1" dirty="0"/>
                        <a:t>Gmina Ząbkowice Śl.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21 316 493,10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28 563 486,03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22 983 525,48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b="1" dirty="0"/>
                        <a:t>72  863 504,61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1362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5182D9B-58C0-4272-8102-CFFE876CB61F}"/>
              </a:ext>
            </a:extLst>
          </p:cNvPr>
          <p:cNvSpPr txBox="1"/>
          <p:nvPr/>
        </p:nvSpPr>
        <p:spPr>
          <a:xfrm>
            <a:off x="2148231" y="327171"/>
            <a:ext cx="841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TYLE DOKŁADAJĄ SAMORZĄDY …</a:t>
            </a:r>
          </a:p>
        </p:txBody>
      </p:sp>
    </p:spTree>
    <p:extLst>
      <p:ext uri="{BB962C8B-B14F-4D97-AF65-F5344CB8AC3E}">
        <p14:creationId xmlns:p14="http://schemas.microsoft.com/office/powerpoint/2010/main" val="360074910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</TotalTime>
  <Words>162</Words>
  <Application>Microsoft Office PowerPoint</Application>
  <PresentationFormat>Panoramiczny</PresentationFormat>
  <Paragraphs>74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Galeria</vt:lpstr>
      <vt:lpstr>POROZMAWIAJMY  O OŚWIACIE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POROZMAWIAJMY  O OŚWIACIE</dc:title>
  <dc:creator>Magorzata Kucharska</dc:creator>
  <cp:lastModifiedBy>Magorzata Kucharska</cp:lastModifiedBy>
  <cp:revision>19</cp:revision>
  <cp:lastPrinted>2019-04-08T08:53:31Z</cp:lastPrinted>
  <dcterms:created xsi:type="dcterms:W3CDTF">2019-04-05T13:17:34Z</dcterms:created>
  <dcterms:modified xsi:type="dcterms:W3CDTF">2019-04-08T09:52:55Z</dcterms:modified>
</cp:coreProperties>
</file>