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7" r:id="rId5"/>
    <p:sldId id="259" r:id="rId6"/>
    <p:sldId id="260" r:id="rId7"/>
    <p:sldId id="298" r:id="rId8"/>
    <p:sldId id="295" r:id="rId9"/>
    <p:sldId id="269" r:id="rId10"/>
    <p:sldId id="297" r:id="rId11"/>
    <p:sldId id="264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1AC"/>
    <a:srgbClr val="5FBEFF"/>
    <a:srgbClr val="0093FF"/>
    <a:srgbClr val="01429B"/>
    <a:srgbClr val="0082FF"/>
    <a:srgbClr val="0050B7"/>
    <a:srgbClr val="007EFF"/>
    <a:srgbClr val="007CFF"/>
    <a:srgbClr val="3EABFF"/>
    <a:srgbClr val="FF7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tyl jasny 3 — Ak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yl jasny 3 — Ak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034E78-7F5D-4C2E-B375-FC64B27BC917}" styleName="Styl ciemny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72"/>
    <p:restoredTop sz="94701"/>
  </p:normalViewPr>
  <p:slideViewPr>
    <p:cSldViewPr snapToGrid="0">
      <p:cViewPr varScale="1">
        <p:scale>
          <a:sx n="66" d="100"/>
          <a:sy n="66" d="100"/>
        </p:scale>
        <p:origin x="49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mroczka\AppData\Local\Microsoft\Windows\INetCache\Content.Outlook\CPJ7VPWM\Kopia%20Nowy%20Arkusz%20programu%20Microsoft%20Exc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mroczka\Desktop\Prezentacja%20TOPSOR\Cudowny_Rapor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'[Kopia Nowy Arkusz programu Microsoft Excel.xlsx]Arkusz1'!$A$10</c:f>
              <c:strCache>
                <c:ptCount val="1"/>
                <c:pt idx="0">
                  <c:v>czerwona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4411551853884368E-3"/>
                  <c:y val="6.8349613067715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6617327780826552E-3"/>
                  <c:y val="8.3208224604175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'[Kopia Nowy Arkusz programu Microsoft Excel.xlsx]Arkusz1'!$J$9:$M$9</c:f>
              <c:strCache>
                <c:ptCount val="4"/>
                <c:pt idx="0">
                  <c:v>Częstochowa</c:v>
                </c:pt>
                <c:pt idx="1">
                  <c:v>Brzesko</c:v>
                </c:pt>
                <c:pt idx="2">
                  <c:v>Białystok</c:v>
                </c:pt>
                <c:pt idx="3">
                  <c:v>Warszawa</c:v>
                </c:pt>
              </c:strCache>
            </c:strRef>
          </c:cat>
          <c:val>
            <c:numRef>
              <c:f>'[Kopia Nowy Arkusz programu Microsoft Excel.xlsx]Arkusz1'!$J$10:$M$10</c:f>
              <c:numCache>
                <c:formatCode>0.00%</c:formatCode>
                <c:ptCount val="4"/>
                <c:pt idx="0">
                  <c:v>2.3595793793280327E-2</c:v>
                </c:pt>
                <c:pt idx="1">
                  <c:v>3.6636746656896868E-2</c:v>
                </c:pt>
                <c:pt idx="2">
                  <c:v>4.1010122091203173E-2</c:v>
                </c:pt>
                <c:pt idx="3">
                  <c:v>1.5040650406504066E-2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B6-4A5D-B74A-F16039DB901F}"/>
            </c:ext>
          </c:extLst>
        </c:ser>
        <c:ser>
          <c:idx val="1"/>
          <c:order val="1"/>
          <c:tx>
            <c:strRef>
              <c:f>'[Kopia Nowy Arkusz programu Microsoft Excel.xlsx]Arkusz1'!$A$11</c:f>
              <c:strCache>
                <c:ptCount val="1"/>
                <c:pt idx="0">
                  <c:v>pomarańczowa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1028879634711028E-3"/>
                  <c:y val="-6.8349613067715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1188498682538802E-17"/>
                  <c:y val="-6.8349613067715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8823103707768736E-3"/>
                  <c:y val="-6.8349613067715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'[Kopia Nowy Arkusz programu Microsoft Excel.xlsx]Arkusz1'!$J$9:$M$9</c:f>
              <c:strCache>
                <c:ptCount val="4"/>
                <c:pt idx="0">
                  <c:v>Częstochowa</c:v>
                </c:pt>
                <c:pt idx="1">
                  <c:v>Brzesko</c:v>
                </c:pt>
                <c:pt idx="2">
                  <c:v>Białystok</c:v>
                </c:pt>
                <c:pt idx="3">
                  <c:v>Warszawa</c:v>
                </c:pt>
              </c:strCache>
            </c:strRef>
          </c:cat>
          <c:val>
            <c:numRef>
              <c:f>'[Kopia Nowy Arkusz programu Microsoft Excel.xlsx]Arkusz1'!$J$11:$M$11</c:f>
              <c:numCache>
                <c:formatCode>0.00%</c:formatCode>
                <c:ptCount val="4"/>
                <c:pt idx="0">
                  <c:v>4.3600923313670175E-3</c:v>
                </c:pt>
                <c:pt idx="1">
                  <c:v>1.3006045063198388E-2</c:v>
                </c:pt>
                <c:pt idx="2">
                  <c:v>9.4020661588229151E-2</c:v>
                </c:pt>
                <c:pt idx="3">
                  <c:v>1.3414634146341463E-2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3B6-4A5D-B74A-F16039DB901F}"/>
            </c:ext>
          </c:extLst>
        </c:ser>
        <c:ser>
          <c:idx val="2"/>
          <c:order val="2"/>
          <c:tx>
            <c:strRef>
              <c:f>'[Kopia Nowy Arkusz programu Microsoft Excel.xlsx]Arkusz1'!$A$12</c:f>
              <c:strCache>
                <c:ptCount val="1"/>
                <c:pt idx="0">
                  <c:v>żółta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'[Kopia Nowy Arkusz programu Microsoft Excel.xlsx]Arkusz1'!$J$9:$M$9</c:f>
              <c:strCache>
                <c:ptCount val="4"/>
                <c:pt idx="0">
                  <c:v>Częstochowa</c:v>
                </c:pt>
                <c:pt idx="1">
                  <c:v>Brzesko</c:v>
                </c:pt>
                <c:pt idx="2">
                  <c:v>Białystok</c:v>
                </c:pt>
                <c:pt idx="3">
                  <c:v>Warszawa</c:v>
                </c:pt>
              </c:strCache>
            </c:strRef>
          </c:cat>
          <c:val>
            <c:numRef>
              <c:f>'[Kopia Nowy Arkusz programu Microsoft Excel.xlsx]Arkusz1'!$J$12:$M$12</c:f>
              <c:numCache>
                <c:formatCode>0.00%</c:formatCode>
                <c:ptCount val="4"/>
                <c:pt idx="0">
                  <c:v>0.11400359066427289</c:v>
                </c:pt>
                <c:pt idx="1">
                  <c:v>0.39952372229346034</c:v>
                </c:pt>
                <c:pt idx="2">
                  <c:v>0.39956172388604821</c:v>
                </c:pt>
                <c:pt idx="3">
                  <c:v>0.19715447154471544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3B6-4A5D-B74A-F16039DB901F}"/>
            </c:ext>
          </c:extLst>
        </c:ser>
        <c:ser>
          <c:idx val="3"/>
          <c:order val="3"/>
          <c:tx>
            <c:strRef>
              <c:f>'[Kopia Nowy Arkusz programu Microsoft Excel.xlsx]Arkusz1'!$A$13</c:f>
              <c:strCache>
                <c:ptCount val="1"/>
                <c:pt idx="0">
                  <c:v>zielona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'[Kopia Nowy Arkusz programu Microsoft Excel.xlsx]Arkusz1'!$J$9:$M$9</c:f>
              <c:strCache>
                <c:ptCount val="4"/>
                <c:pt idx="0">
                  <c:v>Częstochowa</c:v>
                </c:pt>
                <c:pt idx="1">
                  <c:v>Brzesko</c:v>
                </c:pt>
                <c:pt idx="2">
                  <c:v>Białystok</c:v>
                </c:pt>
                <c:pt idx="3">
                  <c:v>Warszawa</c:v>
                </c:pt>
              </c:strCache>
            </c:strRef>
          </c:cat>
          <c:val>
            <c:numRef>
              <c:f>'[Kopia Nowy Arkusz programu Microsoft Excel.xlsx]Arkusz1'!$J$13:$M$13</c:f>
              <c:numCache>
                <c:formatCode>0.00%</c:formatCode>
                <c:ptCount val="4"/>
                <c:pt idx="0">
                  <c:v>0.82944344703770201</c:v>
                </c:pt>
                <c:pt idx="1">
                  <c:v>0.52060816999450443</c:v>
                </c:pt>
                <c:pt idx="2">
                  <c:v>0.43107586350829596</c:v>
                </c:pt>
                <c:pt idx="3">
                  <c:v>0.69186991869918701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3B6-4A5D-B74A-F16039DB901F}"/>
            </c:ext>
          </c:extLst>
        </c:ser>
        <c:ser>
          <c:idx val="4"/>
          <c:order val="4"/>
          <c:tx>
            <c:strRef>
              <c:f>'[Kopia Nowy Arkusz programu Microsoft Excel.xlsx]Arkusz1'!$A$14</c:f>
              <c:strCache>
                <c:ptCount val="1"/>
                <c:pt idx="0">
                  <c:v>niebieska</c:v>
                </c:pt>
              </c:strCache>
            </c:strRef>
          </c:tx>
          <c:spPr>
            <a:solidFill>
              <a:srgbClr val="0082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'[Kopia Nowy Arkusz programu Microsoft Excel.xlsx]Arkusz1'!$J$9:$M$9</c:f>
              <c:strCache>
                <c:ptCount val="4"/>
                <c:pt idx="0">
                  <c:v>Częstochowa</c:v>
                </c:pt>
                <c:pt idx="1">
                  <c:v>Brzesko</c:v>
                </c:pt>
                <c:pt idx="2">
                  <c:v>Białystok</c:v>
                </c:pt>
                <c:pt idx="3">
                  <c:v>Warszawa</c:v>
                </c:pt>
              </c:strCache>
            </c:strRef>
          </c:cat>
          <c:val>
            <c:numRef>
              <c:f>'[Kopia Nowy Arkusz programu Microsoft Excel.xlsx]Arkusz1'!$J$14:$M$14</c:f>
              <c:numCache>
                <c:formatCode>0.00%</c:formatCode>
                <c:ptCount val="4"/>
                <c:pt idx="0">
                  <c:v>2.859707617337779E-2</c:v>
                </c:pt>
                <c:pt idx="1">
                  <c:v>3.0225315991939915E-2</c:v>
                </c:pt>
                <c:pt idx="2">
                  <c:v>3.4331628926223517E-2</c:v>
                </c:pt>
                <c:pt idx="3">
                  <c:v>8.2520325203252032E-2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3B6-4A5D-B74A-F16039DB90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672826192"/>
        <c:axId val="-1672835984"/>
      </c:barChart>
      <c:catAx>
        <c:axId val="-1672826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672835984"/>
        <c:crosses val="autoZero"/>
        <c:auto val="1"/>
        <c:lblAlgn val="ctr"/>
        <c:lblOffset val="100"/>
        <c:noMultiLvlLbl val="0"/>
      </c:catAx>
      <c:valAx>
        <c:axId val="-167283598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672826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'Godziny - Dane'!$I$8</c:f>
              <c:strCache>
                <c:ptCount val="1"/>
                <c:pt idx="0">
                  <c:v>00:00-05:59</c:v>
                </c:pt>
              </c:strCache>
            </c:strRef>
          </c:tx>
          <c:spPr>
            <a:solidFill>
              <a:srgbClr val="3EABF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FBE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342-0B4B-8269-B974ED1E42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'Godziny - Dane'!$H$9:$H$13</c:f>
              <c:strCache>
                <c:ptCount val="4"/>
                <c:pt idx="0">
                  <c:v>Białystok</c:v>
                </c:pt>
                <c:pt idx="1">
                  <c:v>Brzesko</c:v>
                </c:pt>
                <c:pt idx="2">
                  <c:v>Częstochowa</c:v>
                </c:pt>
                <c:pt idx="3">
                  <c:v>Warszawa</c:v>
                </c:pt>
              </c:strCache>
              <c:extLst xmlns:c16r2="http://schemas.microsoft.com/office/drawing/2015/06/chart"/>
            </c:strRef>
          </c:cat>
          <c:val>
            <c:numRef>
              <c:f>'Godziny - Dane'!$I$9:$I$13</c:f>
              <c:numCache>
                <c:formatCode>General</c:formatCode>
                <c:ptCount val="4"/>
                <c:pt idx="0">
                  <c:v>1202</c:v>
                </c:pt>
                <c:pt idx="1">
                  <c:v>527</c:v>
                </c:pt>
                <c:pt idx="2">
                  <c:v>1092</c:v>
                </c:pt>
                <c:pt idx="3">
                  <c:v>605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42-0B4B-8269-B974ED1E42E5}"/>
            </c:ext>
          </c:extLst>
        </c:ser>
        <c:ser>
          <c:idx val="1"/>
          <c:order val="1"/>
          <c:tx>
            <c:strRef>
              <c:f>'Godziny - Dane'!$J$8</c:f>
              <c:strCache>
                <c:ptCount val="1"/>
                <c:pt idx="0">
                  <c:v>06:00-11:59</c:v>
                </c:pt>
              </c:strCache>
            </c:strRef>
          </c:tx>
          <c:spPr>
            <a:solidFill>
              <a:srgbClr val="0093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'Godziny - Dane'!$H$9:$H$13</c:f>
              <c:strCache>
                <c:ptCount val="4"/>
                <c:pt idx="0">
                  <c:v>Białystok</c:v>
                </c:pt>
                <c:pt idx="1">
                  <c:v>Brzesko</c:v>
                </c:pt>
                <c:pt idx="2">
                  <c:v>Częstochowa</c:v>
                </c:pt>
                <c:pt idx="3">
                  <c:v>Warszawa</c:v>
                </c:pt>
              </c:strCache>
              <c:extLst xmlns:c16r2="http://schemas.microsoft.com/office/drawing/2015/06/chart"/>
            </c:strRef>
          </c:cat>
          <c:val>
            <c:numRef>
              <c:f>'Godziny - Dane'!$J$9:$J$13</c:f>
              <c:numCache>
                <c:formatCode>General</c:formatCode>
                <c:ptCount val="4"/>
                <c:pt idx="0">
                  <c:v>12085</c:v>
                </c:pt>
                <c:pt idx="1">
                  <c:v>4050</c:v>
                </c:pt>
                <c:pt idx="2">
                  <c:v>5079</c:v>
                </c:pt>
                <c:pt idx="3">
                  <c:v>3102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342-0B4B-8269-B974ED1E42E5}"/>
            </c:ext>
          </c:extLst>
        </c:ser>
        <c:ser>
          <c:idx val="2"/>
          <c:order val="2"/>
          <c:tx>
            <c:strRef>
              <c:f>'Godziny - Dane'!$K$8</c:f>
              <c:strCache>
                <c:ptCount val="1"/>
                <c:pt idx="0">
                  <c:v>12:00-17:59</c:v>
                </c:pt>
              </c:strCache>
            </c:strRef>
          </c:tx>
          <c:spPr>
            <a:solidFill>
              <a:srgbClr val="0061A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'Godziny - Dane'!$H$9:$H$13</c:f>
              <c:strCache>
                <c:ptCount val="4"/>
                <c:pt idx="0">
                  <c:v>Białystok</c:v>
                </c:pt>
                <c:pt idx="1">
                  <c:v>Brzesko</c:v>
                </c:pt>
                <c:pt idx="2">
                  <c:v>Częstochowa</c:v>
                </c:pt>
                <c:pt idx="3">
                  <c:v>Warszawa</c:v>
                </c:pt>
              </c:strCache>
              <c:extLst xmlns:c16r2="http://schemas.microsoft.com/office/drawing/2015/06/chart"/>
            </c:strRef>
          </c:cat>
          <c:val>
            <c:numRef>
              <c:f>'Godziny - Dane'!$K$9:$K$13</c:f>
              <c:numCache>
                <c:formatCode>General</c:formatCode>
                <c:ptCount val="4"/>
                <c:pt idx="0">
                  <c:v>8919</c:v>
                </c:pt>
                <c:pt idx="1">
                  <c:v>4126</c:v>
                </c:pt>
                <c:pt idx="2">
                  <c:v>8256</c:v>
                </c:pt>
                <c:pt idx="3">
                  <c:v>5992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342-0B4B-8269-B974ED1E42E5}"/>
            </c:ext>
          </c:extLst>
        </c:ser>
        <c:ser>
          <c:idx val="3"/>
          <c:order val="3"/>
          <c:tx>
            <c:strRef>
              <c:f>'Godziny - Dane'!$L$8</c:f>
              <c:strCache>
                <c:ptCount val="1"/>
                <c:pt idx="0">
                  <c:v>18:00-23:59</c:v>
                </c:pt>
              </c:strCache>
            </c:strRef>
          </c:tx>
          <c:spPr>
            <a:solidFill>
              <a:srgbClr val="01429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'Godziny - Dane'!$H$9:$H$13</c:f>
              <c:strCache>
                <c:ptCount val="4"/>
                <c:pt idx="0">
                  <c:v>Białystok</c:v>
                </c:pt>
                <c:pt idx="1">
                  <c:v>Brzesko</c:v>
                </c:pt>
                <c:pt idx="2">
                  <c:v>Częstochowa</c:v>
                </c:pt>
                <c:pt idx="3">
                  <c:v>Warszawa</c:v>
                </c:pt>
              </c:strCache>
              <c:extLst xmlns:c16r2="http://schemas.microsoft.com/office/drawing/2015/06/chart"/>
            </c:strRef>
          </c:cat>
          <c:val>
            <c:numRef>
              <c:f>'Godziny - Dane'!$L$9:$L$13</c:f>
              <c:numCache>
                <c:formatCode>General</c:formatCode>
                <c:ptCount val="4"/>
                <c:pt idx="0">
                  <c:v>5735</c:v>
                </c:pt>
                <c:pt idx="1">
                  <c:v>2590</c:v>
                </c:pt>
                <c:pt idx="2">
                  <c:v>6394</c:v>
                </c:pt>
                <c:pt idx="3">
                  <c:v>5120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342-0B4B-8269-B974ED1E42E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1672839792"/>
        <c:axId val="-1672828912"/>
      </c:barChart>
      <c:catAx>
        <c:axId val="-167283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pl-PL"/>
          </a:p>
        </c:txPr>
        <c:crossAx val="-1672828912"/>
        <c:crosses val="autoZero"/>
        <c:auto val="1"/>
        <c:lblAlgn val="ctr"/>
        <c:lblOffset val="100"/>
        <c:noMultiLvlLbl val="0"/>
      </c:catAx>
      <c:valAx>
        <c:axId val="-1672828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r>
                  <a:rPr lang="pl-PL"/>
                  <a:t>Liczba biletów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pl-PL"/>
          </a:p>
        </c:txPr>
        <c:crossAx val="-16728397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pl-PL"/>
          </a:p>
        </c:txPr>
      </c:dTable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4568195045590453"/>
          <c:w val="0.47732580760872712"/>
          <c:h val="5.43180495440953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Corbel" panose="020B0503020204020204" pitchFamily="34" charset="0"/>
        </a:defRPr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00760-F180-404B-B4CA-8012FE4E4FC9}" type="datetimeFigureOut">
              <a:rPr lang="pl-PL" smtClean="0"/>
              <a:t>19.06.2019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0E1F1-4D9E-8145-9A3F-DD8D5C0005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8725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0E1F1-4D9E-8145-9A3F-DD8D5C0005B3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3833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0E1F1-4D9E-8145-9A3F-DD8D5C0005B3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6599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0E1F1-4D9E-8145-9A3F-DD8D5C0005B3}" type="slidenum">
              <a:rPr lang="pl-PL" smtClean="0">
                <a:solidFill>
                  <a:prstClr val="black"/>
                </a:solidFill>
              </a:rPr>
              <a:pPr/>
              <a:t>7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883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A641E-859A-4A49-9423-3CA4E9FD934F}" type="datetimeFigureOut">
              <a:rPr lang="pl-PL" smtClean="0"/>
              <a:t>19.06.2019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ADBD8-3341-4E67-93E9-C9CD52D098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4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A641E-859A-4A49-9423-3CA4E9FD934F}" type="datetimeFigureOut">
              <a:rPr lang="pl-PL" smtClean="0"/>
              <a:t>19.06.2019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ADBD8-3341-4E67-93E9-C9CD52D098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0345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A641E-859A-4A49-9423-3CA4E9FD934F}" type="datetimeFigureOut">
              <a:rPr lang="pl-PL" smtClean="0"/>
              <a:t>19.06.2019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ADBD8-3341-4E67-93E9-C9CD52D098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186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A641E-859A-4A49-9423-3CA4E9FD934F}" type="datetimeFigureOut">
              <a:rPr lang="pl-PL" smtClean="0"/>
              <a:t>19.06.2019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ADBD8-3341-4E67-93E9-C9CD52D098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7348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A641E-859A-4A49-9423-3CA4E9FD934F}" type="datetimeFigureOut">
              <a:rPr lang="pl-PL" smtClean="0"/>
              <a:t>19.06.2019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ADBD8-3341-4E67-93E9-C9CD52D098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185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A641E-859A-4A49-9423-3CA4E9FD934F}" type="datetimeFigureOut">
              <a:rPr lang="pl-PL" smtClean="0"/>
              <a:t>19.06.2019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ADBD8-3341-4E67-93E9-C9CD52D098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8770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A641E-859A-4A49-9423-3CA4E9FD934F}" type="datetimeFigureOut">
              <a:rPr lang="pl-PL" smtClean="0"/>
              <a:t>19.06.2019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ADBD8-3341-4E67-93E9-C9CD52D098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8732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A641E-859A-4A49-9423-3CA4E9FD934F}" type="datetimeFigureOut">
              <a:rPr lang="pl-PL" smtClean="0"/>
              <a:t>19.06.2019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ADBD8-3341-4E67-93E9-C9CD52D098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7797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A641E-859A-4A49-9423-3CA4E9FD934F}" type="datetimeFigureOut">
              <a:rPr lang="pl-PL" smtClean="0"/>
              <a:t>19.06.2019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ADBD8-3341-4E67-93E9-C9CD52D098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5205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A641E-859A-4A49-9423-3CA4E9FD934F}" type="datetimeFigureOut">
              <a:rPr lang="pl-PL" smtClean="0"/>
              <a:t>19.06.2019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ADBD8-3341-4E67-93E9-C9CD52D098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2750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A641E-859A-4A49-9423-3CA4E9FD934F}" type="datetimeFigureOut">
              <a:rPr lang="pl-PL" smtClean="0"/>
              <a:t>19.06.2019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ADBD8-3341-4E67-93E9-C9CD52D098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6115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A641E-859A-4A49-9423-3CA4E9FD934F}" type="datetimeFigureOut">
              <a:rPr lang="pl-PL" smtClean="0"/>
              <a:t>19.06.2019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ADBD8-3341-4E67-93E9-C9CD52D098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3849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71EE2CA7-D27F-3D40-8C54-F977A2A02B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51"/>
          <a:stretch/>
        </p:blipFill>
        <p:spPr>
          <a:xfrm>
            <a:off x="0" y="-60960"/>
            <a:ext cx="12192000" cy="5790311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2180906"/>
            <a:ext cx="9144000" cy="200522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l-PL" sz="4000" b="1" dirty="0">
                <a:solidFill>
                  <a:schemeClr val="bg1"/>
                </a:solidFill>
                <a:latin typeface="Corbel" panose="020B0503020204020204" pitchFamily="34" charset="0"/>
              </a:rPr>
              <a:t>Tryby Obsługi Pacjenta </a:t>
            </a:r>
            <a:br>
              <a:rPr lang="pl-PL" sz="4000" b="1" dirty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pl-PL" sz="4000" b="1" dirty="0">
                <a:solidFill>
                  <a:schemeClr val="bg1"/>
                </a:solidFill>
                <a:latin typeface="Corbel" panose="020B0503020204020204" pitchFamily="34" charset="0"/>
              </a:rPr>
              <a:t>w Szpitalnym Oddziale Ratunkowym </a:t>
            </a:r>
            <a:r>
              <a:rPr lang="pl-PL" sz="5400" b="1" dirty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pl-PL" sz="5400" b="1" dirty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pl-PL" sz="5400" b="1" dirty="0">
                <a:solidFill>
                  <a:schemeClr val="bg1"/>
                </a:solidFill>
                <a:latin typeface="Corbel" panose="020B0503020204020204" pitchFamily="34" charset="0"/>
              </a:rPr>
              <a:t>„TOPSOR”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602496"/>
            <a:ext cx="9144000" cy="641857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  <a:latin typeface="Corbel" panose="020B0503020204020204" pitchFamily="34" charset="0"/>
              </a:rPr>
              <a:t>Spotkanie </a:t>
            </a:r>
            <a:r>
              <a:rPr lang="pl-PL" dirty="0" smtClean="0">
                <a:solidFill>
                  <a:schemeClr val="bg1"/>
                </a:solidFill>
                <a:latin typeface="Corbel" panose="020B0503020204020204" pitchFamily="34" charset="0"/>
              </a:rPr>
              <a:t>w Dolnośląskim  </a:t>
            </a:r>
            <a:r>
              <a:rPr lang="pl-PL" dirty="0">
                <a:solidFill>
                  <a:schemeClr val="bg1"/>
                </a:solidFill>
                <a:latin typeface="Corbel" panose="020B0503020204020204" pitchFamily="34" charset="0"/>
              </a:rPr>
              <a:t>Urzędzie Wojewódzkim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29D6F153-3B81-B74B-B841-19A75F993D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151" y="5908024"/>
            <a:ext cx="775310" cy="740863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D225CEF7-7E67-D947-A572-3C9DE872E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8065" y="561964"/>
            <a:ext cx="1435126" cy="68385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B682B939-EA69-B14C-A3C7-36FAD2C46F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545" y="6000230"/>
            <a:ext cx="1722350" cy="588838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D137D00D-593F-FB4C-A2EF-9DEBDABBA4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5577" y="6092430"/>
            <a:ext cx="1967108" cy="44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79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10656889-87F1-B44E-91BD-87A37E0A5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315" y="2371728"/>
            <a:ext cx="4234748" cy="3803050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xmlns="" id="{DF4C3CA2-B61D-6545-BECC-CA830D4EE19E}"/>
              </a:ext>
            </a:extLst>
          </p:cNvPr>
          <p:cNvSpPr/>
          <p:nvPr/>
        </p:nvSpPr>
        <p:spPr>
          <a:xfrm>
            <a:off x="5715071" y="5078627"/>
            <a:ext cx="2199502" cy="691978"/>
          </a:xfrm>
          <a:prstGeom prst="rect">
            <a:avLst/>
          </a:prstGeom>
          <a:solidFill>
            <a:srgbClr val="006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3963FFCB-E6DF-7645-B199-F99D380487FD}"/>
              </a:ext>
            </a:extLst>
          </p:cNvPr>
          <p:cNvSpPr/>
          <p:nvPr/>
        </p:nvSpPr>
        <p:spPr>
          <a:xfrm>
            <a:off x="5715071" y="1272746"/>
            <a:ext cx="2199502" cy="691978"/>
          </a:xfrm>
          <a:prstGeom prst="rect">
            <a:avLst/>
          </a:prstGeom>
          <a:solidFill>
            <a:srgbClr val="006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2" name="Tytuł 3">
            <a:extLst>
              <a:ext uri="{FF2B5EF4-FFF2-40B4-BE49-F238E27FC236}">
                <a16:creationId xmlns:a16="http://schemas.microsoft.com/office/drawing/2014/main" xmlns="" id="{05452A4F-7FF6-CC42-B6AD-F758A5E00CEC}"/>
              </a:ext>
            </a:extLst>
          </p:cNvPr>
          <p:cNvSpPr txBox="1">
            <a:spLocks/>
          </p:cNvSpPr>
          <p:nvPr/>
        </p:nvSpPr>
        <p:spPr>
          <a:xfrm>
            <a:off x="1237455" y="742275"/>
            <a:ext cx="9325969" cy="162790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4000" b="1" dirty="0">
                <a:solidFill>
                  <a:prstClr val="black"/>
                </a:solidFill>
                <a:latin typeface="Corbel" panose="020B0503020204020204" pitchFamily="34" charset="0"/>
              </a:rPr>
              <a:t>SOR w liczbach</a:t>
            </a:r>
            <a:br>
              <a:rPr lang="pl-PL" sz="4000" b="1" dirty="0">
                <a:solidFill>
                  <a:prstClr val="black"/>
                </a:solidFill>
                <a:latin typeface="Corbel" panose="020B0503020204020204" pitchFamily="34" charset="0"/>
              </a:rPr>
            </a:br>
            <a:r>
              <a:rPr lang="pl-PL" sz="2800" b="1" dirty="0">
                <a:solidFill>
                  <a:prstClr val="black"/>
                </a:solidFill>
                <a:latin typeface="Corbel" panose="020B0503020204020204" pitchFamily="34" charset="0"/>
              </a:rPr>
              <a:t>[województwo</a:t>
            </a:r>
          </a:p>
          <a:p>
            <a:pPr>
              <a:lnSpc>
                <a:spcPct val="100000"/>
              </a:lnSpc>
            </a:pPr>
            <a:r>
              <a:rPr lang="pl-PL" sz="2800" b="1" dirty="0">
                <a:solidFill>
                  <a:prstClr val="black"/>
                </a:solidFill>
                <a:latin typeface="Corbel" panose="020B0503020204020204" pitchFamily="34" charset="0"/>
              </a:rPr>
              <a:t>dolnośląskie]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28573" y="812163"/>
            <a:ext cx="5832389" cy="52336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600" dirty="0">
                <a:latin typeface="Corbel" panose="020B0503020204020204" pitchFamily="34" charset="0"/>
              </a:rPr>
              <a:t>Najwięcej, bo</a:t>
            </a:r>
          </a:p>
          <a:p>
            <a:pPr marL="0" indent="0">
              <a:lnSpc>
                <a:spcPts val="4400"/>
              </a:lnSpc>
              <a:buNone/>
            </a:pPr>
            <a:r>
              <a:rPr lang="pl-PL" sz="6000" b="1" dirty="0">
                <a:solidFill>
                  <a:schemeClr val="bg1"/>
                </a:solidFill>
                <a:latin typeface="Corbel" panose="020B0503020204020204" pitchFamily="34" charset="0"/>
              </a:rPr>
              <a:t> 33 429 </a:t>
            </a:r>
            <a:r>
              <a:rPr lang="pl-PL" sz="2600" b="1" dirty="0">
                <a:latin typeface="Corbel" panose="020B0503020204020204" pitchFamily="34" charset="0"/>
              </a:rPr>
              <a:t>pacjentów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2600" smtClean="0">
                <a:latin typeface="Corbel" panose="020B0503020204020204" pitchFamily="34" charset="0"/>
              </a:rPr>
              <a:t>w </a:t>
            </a:r>
            <a:r>
              <a:rPr lang="pl-PL" sz="2600" dirty="0">
                <a:latin typeface="Corbel" panose="020B0503020204020204" pitchFamily="34" charset="0"/>
              </a:rPr>
              <a:t>SOR przyjął </a:t>
            </a:r>
            <a:br>
              <a:rPr lang="pl-PL" sz="2600" dirty="0">
                <a:latin typeface="Corbel" panose="020B0503020204020204" pitchFamily="34" charset="0"/>
              </a:rPr>
            </a:br>
            <a:r>
              <a:rPr lang="pl-PL" sz="2600" b="1" dirty="0">
                <a:latin typeface="Corbel" panose="020B0503020204020204" pitchFamily="34" charset="0"/>
              </a:rPr>
              <a:t>Dolnośląski Szpital Specjalistyczny </a:t>
            </a:r>
            <a:br>
              <a:rPr lang="pl-PL" sz="2600" b="1" dirty="0">
                <a:latin typeface="Corbel" panose="020B0503020204020204" pitchFamily="34" charset="0"/>
              </a:rPr>
            </a:br>
            <a:r>
              <a:rPr lang="pl-PL" sz="2600" b="1" dirty="0">
                <a:latin typeface="Corbel" panose="020B0503020204020204" pitchFamily="34" charset="0"/>
              </a:rPr>
              <a:t>im. T. Marciniaka — Centrum Medycyny Ratunkowej </a:t>
            </a:r>
            <a:r>
              <a:rPr lang="pl-PL" sz="1700" dirty="0">
                <a:latin typeface="Corbel" panose="020B0503020204020204" pitchFamily="34" charset="0"/>
              </a:rPr>
              <a:t>(wg danych za rok 2018) </a:t>
            </a:r>
          </a:p>
          <a:p>
            <a:pPr marL="0" indent="0">
              <a:lnSpc>
                <a:spcPct val="110000"/>
              </a:lnSpc>
              <a:buNone/>
            </a:pPr>
            <a:endParaRPr lang="pl-PL" dirty="0">
              <a:latin typeface="Corbel" panose="020B0503020204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pl-PL" sz="2600" dirty="0">
                <a:latin typeface="Corbel" panose="020B0503020204020204" pitchFamily="34" charset="0"/>
              </a:rPr>
              <a:t>Średnio SOR w województwie</a:t>
            </a:r>
            <a:br>
              <a:rPr lang="pl-PL" sz="2600" dirty="0">
                <a:latin typeface="Corbel" panose="020B0503020204020204" pitchFamily="34" charset="0"/>
              </a:rPr>
            </a:br>
            <a:r>
              <a:rPr lang="pl-PL" sz="2600" dirty="0">
                <a:latin typeface="Corbel" panose="020B0503020204020204" pitchFamily="34" charset="0"/>
              </a:rPr>
              <a:t>dolnośląskim </a:t>
            </a:r>
            <a:r>
              <a:rPr lang="pl-PL" sz="2600" dirty="0" smtClean="0">
                <a:latin typeface="Corbel" panose="020B0503020204020204" pitchFamily="34" charset="0"/>
              </a:rPr>
              <a:t>przyjęły</a:t>
            </a:r>
            <a:endParaRPr lang="pl-PL" sz="2600" dirty="0">
              <a:latin typeface="Corbel" panose="020B0503020204020204" pitchFamily="34" charset="0"/>
            </a:endParaRPr>
          </a:p>
          <a:p>
            <a:pPr marL="0" indent="0">
              <a:lnSpc>
                <a:spcPts val="4200"/>
              </a:lnSpc>
              <a:buNone/>
            </a:pPr>
            <a:r>
              <a:rPr lang="pl-PL" sz="6000" b="1" dirty="0">
                <a:latin typeface="Corbel" panose="020B0503020204020204" pitchFamily="34" charset="0"/>
              </a:rPr>
              <a:t> </a:t>
            </a:r>
            <a:r>
              <a:rPr lang="pl-PL" sz="6000" b="1" dirty="0">
                <a:solidFill>
                  <a:schemeClr val="bg1"/>
                </a:solidFill>
                <a:latin typeface="Corbel" panose="020B0503020204020204" pitchFamily="34" charset="0"/>
              </a:rPr>
              <a:t>19 553</a:t>
            </a:r>
            <a:r>
              <a:rPr lang="pl-PL" sz="4800" b="1" dirty="0">
                <a:solidFill>
                  <a:schemeClr val="bg1"/>
                </a:solidFill>
                <a:latin typeface="Corbel" panose="020B0503020204020204" pitchFamily="34" charset="0"/>
              </a:rPr>
              <a:t>  </a:t>
            </a:r>
            <a:r>
              <a:rPr lang="pl-PL" sz="2600" b="1" dirty="0">
                <a:latin typeface="Corbel" panose="020B0503020204020204" pitchFamily="34" charset="0"/>
              </a:rPr>
              <a:t>pacjentów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750368A4-C356-214C-BA25-9F68E4588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150" y="3534103"/>
            <a:ext cx="393700" cy="52070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B7231709-7BC1-7349-8BDA-56CC78EC7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873" y="2300288"/>
            <a:ext cx="3937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35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936BE0FD-2A54-3D41-B097-2B44F8FF27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51"/>
          <a:stretch/>
        </p:blipFill>
        <p:spPr>
          <a:xfrm>
            <a:off x="0" y="-60960"/>
            <a:ext cx="12192000" cy="579031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41B2E3B4-59B5-364C-BFEC-E06772EF6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545" y="5975846"/>
            <a:ext cx="1722350" cy="588838"/>
          </a:xfrm>
          <a:prstGeom prst="rect">
            <a:avLst/>
          </a:prstGeom>
        </p:spPr>
      </p:pic>
      <p:sp>
        <p:nvSpPr>
          <p:cNvPr id="5" name="Tytuł 3">
            <a:extLst>
              <a:ext uri="{FF2B5EF4-FFF2-40B4-BE49-F238E27FC236}">
                <a16:creationId xmlns="" xmlns:a16="http://schemas.microsoft.com/office/drawing/2014/main" id="{77C0EEA3-D160-EA4E-98A8-D969ECB9E53E}"/>
              </a:ext>
            </a:extLst>
          </p:cNvPr>
          <p:cNvSpPr txBox="1">
            <a:spLocks/>
          </p:cNvSpPr>
          <p:nvPr/>
        </p:nvSpPr>
        <p:spPr>
          <a:xfrm>
            <a:off x="1302643" y="2834195"/>
            <a:ext cx="9325969" cy="767323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l-PL" sz="4000" b="1" dirty="0">
                <a:solidFill>
                  <a:schemeClr val="bg1"/>
                </a:solidFill>
                <a:latin typeface="Corbel" panose="020B0503020204020204" pitchFamily="34" charset="0"/>
              </a:rPr>
              <a:t>Dziękuję za uwagę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56110741-9AA9-C043-B838-88EBD7F406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151" y="5908024"/>
            <a:ext cx="775310" cy="740863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FDE319BD-BCA2-774F-A994-5990E8E557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8065" y="561964"/>
            <a:ext cx="1435126" cy="683852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="" xmlns:a16="http://schemas.microsoft.com/office/drawing/2014/main" id="{6C1BF5FD-577C-544C-97CE-233DAD9A2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545" y="6000230"/>
            <a:ext cx="1722350" cy="588838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="" xmlns:a16="http://schemas.microsoft.com/office/drawing/2014/main" id="{A0E2926B-5EB6-3543-AD6E-2E17D8D66F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5577" y="6092430"/>
            <a:ext cx="1967108" cy="44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0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98235" y="2060028"/>
            <a:ext cx="7430814" cy="4414344"/>
          </a:xfrm>
        </p:spPr>
        <p:txBody>
          <a:bodyPr>
            <a:noAutofit/>
          </a:bodyPr>
          <a:lstStyle/>
          <a:p>
            <a:pPr marL="361950" indent="0">
              <a:lnSpc>
                <a:spcPct val="100000"/>
              </a:lnSpc>
              <a:spcBef>
                <a:spcPts val="2200"/>
              </a:spcBef>
              <a:buNone/>
            </a:pPr>
            <a:r>
              <a:rPr lang="pl-PL" sz="2400" dirty="0">
                <a:latin typeface="Corbel" panose="020B0503020204020204" pitchFamily="34" charset="0"/>
              </a:rPr>
              <a:t>implementacja jednolitych zasad prowadzenia</a:t>
            </a:r>
            <a:br>
              <a:rPr lang="pl-PL" sz="2400" dirty="0">
                <a:latin typeface="Corbel" panose="020B0503020204020204" pitchFamily="34" charset="0"/>
              </a:rPr>
            </a:br>
            <a:r>
              <a:rPr lang="pl-PL" sz="2400" dirty="0">
                <a:latin typeface="Corbel" panose="020B0503020204020204" pitchFamily="34" charset="0"/>
              </a:rPr>
              <a:t>segregacji medycznej w SOR</a:t>
            </a:r>
          </a:p>
          <a:p>
            <a:pPr marL="361950" indent="0">
              <a:lnSpc>
                <a:spcPct val="100000"/>
              </a:lnSpc>
              <a:spcBef>
                <a:spcPts val="2200"/>
              </a:spcBef>
              <a:buNone/>
            </a:pPr>
            <a:r>
              <a:rPr lang="pl-PL" sz="2400" dirty="0">
                <a:latin typeface="Corbel" panose="020B0503020204020204" pitchFamily="34" charset="0"/>
              </a:rPr>
              <a:t>usprawnienie pracy w SOR </a:t>
            </a:r>
          </a:p>
          <a:p>
            <a:pPr marL="361950" indent="0">
              <a:lnSpc>
                <a:spcPct val="100000"/>
              </a:lnSpc>
              <a:spcBef>
                <a:spcPts val="2200"/>
              </a:spcBef>
              <a:buNone/>
            </a:pPr>
            <a:r>
              <a:rPr lang="pl-PL" sz="2400" dirty="0">
                <a:latin typeface="Corbel" panose="020B0503020204020204" pitchFamily="34" charset="0"/>
              </a:rPr>
              <a:t>zapewnienie łatwego dostępu do informacji </a:t>
            </a:r>
            <a:br>
              <a:rPr lang="pl-PL" sz="2400" dirty="0">
                <a:latin typeface="Corbel" panose="020B0503020204020204" pitchFamily="34" charset="0"/>
              </a:rPr>
            </a:br>
            <a:r>
              <a:rPr lang="pl-PL" sz="2400" dirty="0">
                <a:latin typeface="Corbel" panose="020B0503020204020204" pitchFamily="34" charset="0"/>
              </a:rPr>
              <a:t>o przewidywanym czasie oczekiwania w SOR</a:t>
            </a:r>
          </a:p>
          <a:p>
            <a:pPr marL="361950" indent="0">
              <a:lnSpc>
                <a:spcPct val="100000"/>
              </a:lnSpc>
              <a:spcBef>
                <a:spcPts val="2200"/>
              </a:spcBef>
              <a:buNone/>
            </a:pPr>
            <a:r>
              <a:rPr lang="pl-PL" sz="2400" dirty="0">
                <a:latin typeface="Corbel" panose="020B0503020204020204" pitchFamily="34" charset="0"/>
              </a:rPr>
              <a:t>generowanie danych umożliwiających ewaluację </a:t>
            </a:r>
            <a:br>
              <a:rPr lang="pl-PL" sz="2400" dirty="0">
                <a:latin typeface="Corbel" panose="020B0503020204020204" pitchFamily="34" charset="0"/>
              </a:rPr>
            </a:br>
            <a:r>
              <a:rPr lang="pl-PL" sz="2400" dirty="0">
                <a:latin typeface="Corbel" panose="020B0503020204020204" pitchFamily="34" charset="0"/>
              </a:rPr>
              <a:t>czasu udzielania świadczeń w SOR</a:t>
            </a:r>
            <a:endParaRPr lang="pl-PL" sz="2400" b="1" dirty="0">
              <a:latin typeface="Corbel" panose="020B0503020204020204" pitchFamily="34" charset="0"/>
            </a:endParaRPr>
          </a:p>
        </p:txBody>
      </p:sp>
      <p:sp>
        <p:nvSpPr>
          <p:cNvPr id="9" name="Tytuł 3">
            <a:extLst>
              <a:ext uri="{FF2B5EF4-FFF2-40B4-BE49-F238E27FC236}">
                <a16:creationId xmlns="" xmlns:a16="http://schemas.microsoft.com/office/drawing/2014/main" id="{4F510737-590D-BA4A-93E7-747D81EFCE79}"/>
              </a:ext>
            </a:extLst>
          </p:cNvPr>
          <p:cNvSpPr txBox="1">
            <a:spLocks/>
          </p:cNvSpPr>
          <p:nvPr/>
        </p:nvSpPr>
        <p:spPr>
          <a:xfrm>
            <a:off x="1218206" y="672387"/>
            <a:ext cx="6138042" cy="74475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b="1" dirty="0">
                <a:latin typeface="Corbel" panose="020B0503020204020204" pitchFamily="34" charset="0"/>
              </a:rPr>
              <a:t>Założenia</a:t>
            </a:r>
          </a:p>
        </p:txBody>
      </p:sp>
      <p:grpSp>
        <p:nvGrpSpPr>
          <p:cNvPr id="25" name="Grupa 24">
            <a:extLst>
              <a:ext uri="{FF2B5EF4-FFF2-40B4-BE49-F238E27FC236}">
                <a16:creationId xmlns="" xmlns:a16="http://schemas.microsoft.com/office/drawing/2014/main" id="{57EE535C-A032-F54E-984A-FDCD3DBC1E9A}"/>
              </a:ext>
            </a:extLst>
          </p:cNvPr>
          <p:cNvGrpSpPr/>
          <p:nvPr/>
        </p:nvGrpSpPr>
        <p:grpSpPr>
          <a:xfrm>
            <a:off x="0" y="2273075"/>
            <a:ext cx="3509682" cy="2706132"/>
            <a:chOff x="403411" y="2273075"/>
            <a:chExt cx="2900856" cy="2706132"/>
          </a:xfrm>
        </p:grpSpPr>
        <p:cxnSp>
          <p:nvCxnSpPr>
            <p:cNvPr id="21" name="Łącznik prosty ze strzałką 20">
              <a:extLst>
                <a:ext uri="{FF2B5EF4-FFF2-40B4-BE49-F238E27FC236}">
                  <a16:creationId xmlns="" xmlns:a16="http://schemas.microsoft.com/office/drawing/2014/main" id="{9D1CA0B9-6A8E-444B-B4C3-32AFB42C9E2C}"/>
                </a:ext>
              </a:extLst>
            </p:cNvPr>
            <p:cNvCxnSpPr/>
            <p:nvPr/>
          </p:nvCxnSpPr>
          <p:spPr>
            <a:xfrm>
              <a:off x="403411" y="2273075"/>
              <a:ext cx="2900856" cy="0"/>
            </a:xfrm>
            <a:prstGeom prst="straightConnector1">
              <a:avLst/>
            </a:prstGeom>
            <a:ln w="15240">
              <a:solidFill>
                <a:srgbClr val="0070C0"/>
              </a:solidFill>
              <a:headEnd type="none" w="med" len="me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Łącznik prosty ze strzałką 21">
              <a:extLst>
                <a:ext uri="{FF2B5EF4-FFF2-40B4-BE49-F238E27FC236}">
                  <a16:creationId xmlns="" xmlns:a16="http://schemas.microsoft.com/office/drawing/2014/main" id="{235D3076-FDE6-8741-B031-F8C996D8F28C}"/>
                </a:ext>
              </a:extLst>
            </p:cNvPr>
            <p:cNvCxnSpPr/>
            <p:nvPr/>
          </p:nvCxnSpPr>
          <p:spPr>
            <a:xfrm>
              <a:off x="403411" y="3311043"/>
              <a:ext cx="2900856" cy="0"/>
            </a:xfrm>
            <a:prstGeom prst="straightConnector1">
              <a:avLst/>
            </a:prstGeom>
            <a:ln w="15240">
              <a:solidFill>
                <a:srgbClr val="0070C0"/>
              </a:solidFill>
              <a:headEnd type="none" w="med" len="me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Łącznik prosty ze strzałką 22">
              <a:extLst>
                <a:ext uri="{FF2B5EF4-FFF2-40B4-BE49-F238E27FC236}">
                  <a16:creationId xmlns="" xmlns:a16="http://schemas.microsoft.com/office/drawing/2014/main" id="{23EB7B9A-1CD1-544C-B313-7501A4CE1745}"/>
                </a:ext>
              </a:extLst>
            </p:cNvPr>
            <p:cNvCxnSpPr/>
            <p:nvPr/>
          </p:nvCxnSpPr>
          <p:spPr>
            <a:xfrm>
              <a:off x="403411" y="3965952"/>
              <a:ext cx="2900856" cy="0"/>
            </a:xfrm>
            <a:prstGeom prst="straightConnector1">
              <a:avLst/>
            </a:prstGeom>
            <a:ln w="15240">
              <a:solidFill>
                <a:srgbClr val="0070C0"/>
              </a:solidFill>
              <a:headEnd type="none" w="med" len="me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Łącznik prosty ze strzałką 23">
              <a:extLst>
                <a:ext uri="{FF2B5EF4-FFF2-40B4-BE49-F238E27FC236}">
                  <a16:creationId xmlns="" xmlns:a16="http://schemas.microsoft.com/office/drawing/2014/main" id="{03CFD508-8C15-444E-846D-B0C93EB228C6}"/>
                </a:ext>
              </a:extLst>
            </p:cNvPr>
            <p:cNvCxnSpPr/>
            <p:nvPr/>
          </p:nvCxnSpPr>
          <p:spPr>
            <a:xfrm>
              <a:off x="403411" y="4979207"/>
              <a:ext cx="2900856" cy="0"/>
            </a:xfrm>
            <a:prstGeom prst="straightConnector1">
              <a:avLst/>
            </a:prstGeom>
            <a:ln w="15240">
              <a:solidFill>
                <a:srgbClr val="0070C0"/>
              </a:solidFill>
              <a:headEnd type="none" w="med" len="me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1488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>
            <a:extLst>
              <a:ext uri="{FF2B5EF4-FFF2-40B4-BE49-F238E27FC236}">
                <a16:creationId xmlns="" xmlns:a16="http://schemas.microsoft.com/office/drawing/2014/main" id="{06EE8F10-1434-6E43-910C-7D958A22DE28}"/>
              </a:ext>
            </a:extLst>
          </p:cNvPr>
          <p:cNvSpPr/>
          <p:nvPr/>
        </p:nvSpPr>
        <p:spPr>
          <a:xfrm>
            <a:off x="4644580" y="2157289"/>
            <a:ext cx="5214123" cy="5332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="" xmlns:a16="http://schemas.microsoft.com/office/drawing/2014/main" id="{911D69CB-1543-4D4B-8A58-BAD030F46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206" y="672387"/>
            <a:ext cx="6138042" cy="744758"/>
          </a:xfrm>
          <a:noFill/>
        </p:spPr>
        <p:txBody>
          <a:bodyPr>
            <a:normAutofit/>
          </a:bodyPr>
          <a:lstStyle/>
          <a:p>
            <a:r>
              <a:rPr lang="pl-PL" sz="4000" b="1" dirty="0">
                <a:latin typeface="Corbel" panose="020B0503020204020204" pitchFamily="34" charset="0"/>
              </a:rPr>
              <a:t>Czas i miejsce realizacji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67C570B8-6C3F-1348-BF0D-B4DBBC676BEB}"/>
              </a:ext>
            </a:extLst>
          </p:cNvPr>
          <p:cNvSpPr txBox="1"/>
          <p:nvPr/>
        </p:nvSpPr>
        <p:spPr>
          <a:xfrm>
            <a:off x="1260246" y="1912883"/>
            <a:ext cx="8598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Corbel" panose="020B0503020204020204" pitchFamily="34" charset="0"/>
              </a:rPr>
              <a:t>Projekt realizowany będzie w    </a:t>
            </a:r>
            <a:r>
              <a:rPr lang="pl-PL" sz="4800" b="1" dirty="0">
                <a:solidFill>
                  <a:schemeClr val="bg1"/>
                </a:solidFill>
                <a:latin typeface="Corbel" panose="020B0503020204020204" pitchFamily="34" charset="0"/>
              </a:rPr>
              <a:t>232</a:t>
            </a:r>
            <a:r>
              <a:rPr lang="pl-PL" sz="2000" b="1" dirty="0">
                <a:solidFill>
                  <a:schemeClr val="bg1"/>
                </a:solidFill>
                <a:latin typeface="Corbel" panose="020B0503020204020204" pitchFamily="34" charset="0"/>
              </a:rPr>
              <a:t> szpitalnych oddziałach ratunkowych</a:t>
            </a:r>
            <a:endParaRPr lang="pl-PL" sz="2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="" xmlns:a16="http://schemas.microsoft.com/office/drawing/2014/main" id="{8EA99A6E-718B-7D4C-A781-84CDE5A7AA67}"/>
              </a:ext>
            </a:extLst>
          </p:cNvPr>
          <p:cNvSpPr/>
          <p:nvPr/>
        </p:nvSpPr>
        <p:spPr>
          <a:xfrm>
            <a:off x="1260247" y="3313495"/>
            <a:ext cx="992002" cy="53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800" b="1" dirty="0">
                <a:solidFill>
                  <a:srgbClr val="FF5B00"/>
                </a:solidFill>
                <a:latin typeface="Corbel" panose="020B0503020204020204" pitchFamily="34" charset="0"/>
              </a:rPr>
              <a:t>Etap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="" xmlns:a16="http://schemas.microsoft.com/office/drawing/2014/main" id="{ADBCBD2A-EDEA-284C-98CE-743D2D195E98}"/>
              </a:ext>
            </a:extLst>
          </p:cNvPr>
          <p:cNvSpPr/>
          <p:nvPr/>
        </p:nvSpPr>
        <p:spPr>
          <a:xfrm>
            <a:off x="6704606" y="3313496"/>
            <a:ext cx="10940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Etap</a:t>
            </a:r>
            <a:endParaRPr lang="pl-PL" sz="2800" b="1" dirty="0">
              <a:latin typeface="Corbel" panose="020B0503020204020204" pitchFamily="34" charset="0"/>
            </a:endParaRPr>
          </a:p>
        </p:txBody>
      </p:sp>
      <p:sp>
        <p:nvSpPr>
          <p:cNvPr id="9" name="Owal 8">
            <a:extLst>
              <a:ext uri="{FF2B5EF4-FFF2-40B4-BE49-F238E27FC236}">
                <a16:creationId xmlns="" xmlns:a16="http://schemas.microsoft.com/office/drawing/2014/main" id="{5FBDFC69-2E9E-D54C-9C5E-607761810A65}"/>
              </a:ext>
            </a:extLst>
          </p:cNvPr>
          <p:cNvSpPr/>
          <p:nvPr/>
        </p:nvSpPr>
        <p:spPr>
          <a:xfrm>
            <a:off x="2133600" y="3302985"/>
            <a:ext cx="533289" cy="533289"/>
          </a:xfrm>
          <a:prstGeom prst="ellipse">
            <a:avLst/>
          </a:prstGeom>
          <a:solidFill>
            <a:srgbClr val="FF5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="" xmlns:a16="http://schemas.microsoft.com/office/drawing/2014/main" id="{CA50ECA4-D29C-AF45-9785-5B74C9DCEAAD}"/>
              </a:ext>
            </a:extLst>
          </p:cNvPr>
          <p:cNvSpPr/>
          <p:nvPr/>
        </p:nvSpPr>
        <p:spPr>
          <a:xfrm>
            <a:off x="2142366" y="3304379"/>
            <a:ext cx="5245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chemeClr val="bg1"/>
                </a:solidFill>
                <a:latin typeface="Corbel" panose="020B0503020204020204" pitchFamily="34" charset="0"/>
              </a:rPr>
              <a:t>I</a:t>
            </a:r>
            <a:endParaRPr lang="pl-PL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Owal 10">
            <a:extLst>
              <a:ext uri="{FF2B5EF4-FFF2-40B4-BE49-F238E27FC236}">
                <a16:creationId xmlns="" xmlns:a16="http://schemas.microsoft.com/office/drawing/2014/main" id="{35BA4629-2841-4E4A-B608-5420344BA0B5}"/>
              </a:ext>
            </a:extLst>
          </p:cNvPr>
          <p:cNvSpPr/>
          <p:nvPr/>
        </p:nvSpPr>
        <p:spPr>
          <a:xfrm>
            <a:off x="7572703" y="3315783"/>
            <a:ext cx="533289" cy="53328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="" xmlns:a16="http://schemas.microsoft.com/office/drawing/2014/main" id="{AAB74DD8-406C-6B43-94E2-FC95DEF142A2}"/>
              </a:ext>
            </a:extLst>
          </p:cNvPr>
          <p:cNvSpPr/>
          <p:nvPr/>
        </p:nvSpPr>
        <p:spPr>
          <a:xfrm>
            <a:off x="7572703" y="3317176"/>
            <a:ext cx="5332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chemeClr val="bg1"/>
                </a:solidFill>
                <a:latin typeface="Corbel" panose="020B0503020204020204" pitchFamily="34" charset="0"/>
              </a:rPr>
              <a:t>II</a:t>
            </a:r>
            <a:endParaRPr lang="pl-PL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="" xmlns:a16="http://schemas.microsoft.com/office/drawing/2014/main" id="{B96A1E92-4755-3849-A20B-A31359A4EED6}"/>
              </a:ext>
            </a:extLst>
          </p:cNvPr>
          <p:cNvSpPr/>
          <p:nvPr/>
        </p:nvSpPr>
        <p:spPr>
          <a:xfrm>
            <a:off x="2696675" y="3344434"/>
            <a:ext cx="35635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Corbel" panose="020B0503020204020204" pitchFamily="34" charset="0"/>
              </a:rPr>
              <a:t>do </a:t>
            </a:r>
            <a:r>
              <a:rPr lang="pl-PL" sz="2400" b="1" dirty="0">
                <a:latin typeface="Corbel" panose="020B0503020204020204" pitchFamily="34" charset="0"/>
              </a:rPr>
              <a:t>1 października 2019 </a:t>
            </a:r>
            <a:endParaRPr lang="pl-PL" b="1" dirty="0">
              <a:latin typeface="Corbel" panose="020B0503020204020204" pitchFamily="34" charset="0"/>
            </a:endParaRPr>
          </a:p>
          <a:p>
            <a:r>
              <a:rPr lang="pl-PL" dirty="0">
                <a:latin typeface="Corbel" panose="020B0503020204020204" pitchFamily="34" charset="0"/>
              </a:rPr>
              <a:t>w </a:t>
            </a:r>
            <a:r>
              <a:rPr lang="pl-PL" sz="2400" b="1" dirty="0" smtClean="0">
                <a:latin typeface="Corbel" panose="020B0503020204020204" pitchFamily="34" charset="0"/>
              </a:rPr>
              <a:t>76</a:t>
            </a:r>
            <a:r>
              <a:rPr lang="pl-PL" sz="2000" dirty="0" smtClean="0">
                <a:latin typeface="Corbel" panose="020B0503020204020204" pitchFamily="34" charset="0"/>
              </a:rPr>
              <a:t> </a:t>
            </a:r>
            <a:r>
              <a:rPr lang="pl-PL" b="1" dirty="0" smtClean="0">
                <a:latin typeface="Corbel" panose="020B0503020204020204" pitchFamily="34" charset="0"/>
              </a:rPr>
              <a:t>największych </a:t>
            </a:r>
            <a:r>
              <a:rPr lang="pl-PL" dirty="0" smtClean="0">
                <a:latin typeface="Corbel" panose="020B0503020204020204" pitchFamily="34" charset="0"/>
              </a:rPr>
              <a:t>szpitalnych oddziałach ratunkowych</a:t>
            </a:r>
            <a:endParaRPr lang="pl-PL" dirty="0">
              <a:latin typeface="Corbel" panose="020B0503020204020204" pitchFamily="34" charset="0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="" xmlns:a16="http://schemas.microsoft.com/office/drawing/2014/main" id="{3F82683B-6EF6-7A42-950C-151AB0A3001A}"/>
              </a:ext>
            </a:extLst>
          </p:cNvPr>
          <p:cNvSpPr/>
          <p:nvPr/>
        </p:nvSpPr>
        <p:spPr>
          <a:xfrm>
            <a:off x="8165066" y="3344434"/>
            <a:ext cx="31335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Corbel" panose="020B0503020204020204" pitchFamily="34" charset="0"/>
              </a:rPr>
              <a:t>do </a:t>
            </a:r>
            <a:r>
              <a:rPr lang="pl-PL" sz="2400" b="1" dirty="0">
                <a:latin typeface="Corbel" panose="020B0503020204020204" pitchFamily="34" charset="0"/>
              </a:rPr>
              <a:t>31 sierpnia 2020</a:t>
            </a:r>
            <a:r>
              <a:rPr lang="pl-PL" b="1" dirty="0">
                <a:latin typeface="Corbel" panose="020B0503020204020204" pitchFamily="34" charset="0"/>
              </a:rPr>
              <a:t/>
            </a:r>
            <a:br>
              <a:rPr lang="pl-PL" b="1" dirty="0">
                <a:latin typeface="Corbel" panose="020B0503020204020204" pitchFamily="34" charset="0"/>
              </a:rPr>
            </a:br>
            <a:r>
              <a:rPr lang="pl-PL" dirty="0">
                <a:latin typeface="Corbel" panose="020B0503020204020204" pitchFamily="34" charset="0"/>
              </a:rPr>
              <a:t>w pozostałych </a:t>
            </a:r>
            <a:br>
              <a:rPr lang="pl-PL" dirty="0">
                <a:latin typeface="Corbel" panose="020B0503020204020204" pitchFamily="34" charset="0"/>
              </a:rPr>
            </a:br>
            <a:r>
              <a:rPr lang="pl-PL" sz="2400" b="1" dirty="0">
                <a:latin typeface="Corbel" panose="020B0503020204020204" pitchFamily="34" charset="0"/>
              </a:rPr>
              <a:t>156</a:t>
            </a:r>
            <a:r>
              <a:rPr lang="pl-PL" sz="2000" b="1" dirty="0">
                <a:latin typeface="Corbel" panose="020B0503020204020204" pitchFamily="34" charset="0"/>
              </a:rPr>
              <a:t> </a:t>
            </a:r>
            <a:r>
              <a:rPr lang="pl-PL" dirty="0" smtClean="0">
                <a:latin typeface="Corbel" panose="020B0503020204020204" pitchFamily="34" charset="0"/>
              </a:rPr>
              <a:t>szpitalnych oddziałach ratunkowych</a:t>
            </a:r>
            <a:endParaRPr lang="pl-PL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986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wal 16">
            <a:extLst>
              <a:ext uri="{FF2B5EF4-FFF2-40B4-BE49-F238E27FC236}">
                <a16:creationId xmlns="" xmlns:a16="http://schemas.microsoft.com/office/drawing/2014/main" id="{291EF7B5-A771-F647-895E-51449A2BA601}"/>
              </a:ext>
            </a:extLst>
          </p:cNvPr>
          <p:cNvSpPr/>
          <p:nvPr/>
        </p:nvSpPr>
        <p:spPr>
          <a:xfrm>
            <a:off x="1912884" y="3875583"/>
            <a:ext cx="387346" cy="38734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223467" y="2548630"/>
            <a:ext cx="3744227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latin typeface="Corbel" panose="020B0503020204020204" pitchFamily="34" charset="0"/>
              </a:rPr>
              <a:t>1 SOR objęty projektem</a:t>
            </a:r>
          </a:p>
          <a:p>
            <a:pPr>
              <a:lnSpc>
                <a:spcPct val="150000"/>
              </a:lnSpc>
            </a:pPr>
            <a:r>
              <a:rPr lang="pl-PL" dirty="0">
                <a:latin typeface="Corbel" panose="020B0503020204020204" pitchFamily="34" charset="0"/>
              </a:rPr>
              <a:t>więcej niż 1 SOR objęty projektem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="" xmlns:a16="http://schemas.microsoft.com/office/drawing/2014/main" id="{760FB68C-83D0-2346-BC5C-5DB5A20879B0}"/>
              </a:ext>
            </a:extLst>
          </p:cNvPr>
          <p:cNvSpPr/>
          <p:nvPr/>
        </p:nvSpPr>
        <p:spPr>
          <a:xfrm>
            <a:off x="1218207" y="2109843"/>
            <a:ext cx="9920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b="1" dirty="0">
                <a:solidFill>
                  <a:srgbClr val="FF5B00"/>
                </a:solidFill>
                <a:latin typeface="Corbel" panose="020B0503020204020204" pitchFamily="34" charset="0"/>
              </a:rPr>
              <a:t>Etap</a:t>
            </a:r>
            <a:endParaRPr lang="pl-PL" sz="2800" b="1" dirty="0">
              <a:solidFill>
                <a:srgbClr val="FF5B00"/>
              </a:solidFill>
              <a:latin typeface="Corbel" panose="020B0503020204020204" pitchFamily="34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="" xmlns:a16="http://schemas.microsoft.com/office/drawing/2014/main" id="{EDF507B6-72E5-9648-AF3B-473D63FD0DE1}"/>
              </a:ext>
            </a:extLst>
          </p:cNvPr>
          <p:cNvSpPr/>
          <p:nvPr/>
        </p:nvSpPr>
        <p:spPr>
          <a:xfrm>
            <a:off x="1218206" y="3853197"/>
            <a:ext cx="8313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Etap</a:t>
            </a:r>
            <a:endParaRPr lang="pl-PL" sz="2800" b="1" dirty="0">
              <a:latin typeface="Corbel" panose="020B0503020204020204" pitchFamily="34" charset="0"/>
            </a:endParaRPr>
          </a:p>
        </p:txBody>
      </p:sp>
      <p:sp>
        <p:nvSpPr>
          <p:cNvPr id="8" name="Owal 7">
            <a:extLst>
              <a:ext uri="{FF2B5EF4-FFF2-40B4-BE49-F238E27FC236}">
                <a16:creationId xmlns="" xmlns:a16="http://schemas.microsoft.com/office/drawing/2014/main" id="{548123FB-2178-E642-9C27-FD1210172959}"/>
              </a:ext>
            </a:extLst>
          </p:cNvPr>
          <p:cNvSpPr/>
          <p:nvPr/>
        </p:nvSpPr>
        <p:spPr>
          <a:xfrm>
            <a:off x="1912884" y="2099334"/>
            <a:ext cx="387346" cy="387346"/>
          </a:xfrm>
          <a:prstGeom prst="ellipse">
            <a:avLst/>
          </a:prstGeom>
          <a:solidFill>
            <a:srgbClr val="FF5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="" xmlns:a16="http://schemas.microsoft.com/office/drawing/2014/main" id="{2923059D-0649-D746-8F75-9E2CD09F6388}"/>
              </a:ext>
            </a:extLst>
          </p:cNvPr>
          <p:cNvSpPr/>
          <p:nvPr/>
        </p:nvSpPr>
        <p:spPr>
          <a:xfrm>
            <a:off x="1912884" y="2100727"/>
            <a:ext cx="3873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  <a:latin typeface="Corbel" panose="020B0503020204020204" pitchFamily="34" charset="0"/>
              </a:rPr>
              <a:t>I</a:t>
            </a:r>
            <a:endParaRPr lang="pl-PL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="" xmlns:a16="http://schemas.microsoft.com/office/drawing/2014/main" id="{68563BA0-C6C6-B947-BD52-810BAE5F66C0}"/>
              </a:ext>
            </a:extLst>
          </p:cNvPr>
          <p:cNvSpPr/>
          <p:nvPr/>
        </p:nvSpPr>
        <p:spPr>
          <a:xfrm>
            <a:off x="1912884" y="3867387"/>
            <a:ext cx="3873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  <a:latin typeface="Corbel" panose="020B0503020204020204" pitchFamily="34" charset="0"/>
              </a:rPr>
              <a:t>II</a:t>
            </a:r>
            <a:endParaRPr lang="pl-PL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87E7DBC1-DDAA-9C47-9736-5B17E6591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103" y="3142723"/>
            <a:ext cx="194688" cy="266794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29878525-9FDA-634D-8F86-77867D13B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323" y="2722440"/>
            <a:ext cx="129792" cy="180266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="" xmlns:a16="http://schemas.microsoft.com/office/drawing/2014/main" id="{1F9A2E95-C5DB-2D42-BB03-A5BB46F7E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2103" y="4832629"/>
            <a:ext cx="194688" cy="266794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="" xmlns:a16="http://schemas.microsoft.com/office/drawing/2014/main" id="{5A17C4E2-C5F5-0047-A190-8CF6255394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8499" y="4485103"/>
            <a:ext cx="115370" cy="158634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="" xmlns:a16="http://schemas.microsoft.com/office/drawing/2014/main" id="{E766AE86-4E5D-7846-B72F-D3EEA221C4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8678" y="887526"/>
            <a:ext cx="5645975" cy="5251110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="" xmlns:a16="http://schemas.microsoft.com/office/drawing/2014/main" id="{C3E04F56-BA74-C24B-BDED-112BB926EDCA}"/>
              </a:ext>
            </a:extLst>
          </p:cNvPr>
          <p:cNvSpPr txBox="1"/>
          <p:nvPr/>
        </p:nvSpPr>
        <p:spPr>
          <a:xfrm>
            <a:off x="2223467" y="4285356"/>
            <a:ext cx="3744227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latin typeface="Corbel" panose="020B0503020204020204" pitchFamily="34" charset="0"/>
              </a:rPr>
              <a:t>1 SOR objęty projektem</a:t>
            </a:r>
          </a:p>
          <a:p>
            <a:pPr>
              <a:lnSpc>
                <a:spcPct val="150000"/>
              </a:lnSpc>
            </a:pPr>
            <a:r>
              <a:rPr lang="pl-PL" dirty="0">
                <a:latin typeface="Corbel" panose="020B0503020204020204" pitchFamily="34" charset="0"/>
              </a:rPr>
              <a:t>więcej niż 1 SOR objęty projektem</a:t>
            </a:r>
          </a:p>
        </p:txBody>
      </p:sp>
      <p:sp>
        <p:nvSpPr>
          <p:cNvPr id="19" name="Tytuł 3">
            <a:extLst>
              <a:ext uri="{FF2B5EF4-FFF2-40B4-BE49-F238E27FC236}">
                <a16:creationId xmlns="" xmlns:a16="http://schemas.microsoft.com/office/drawing/2014/main" id="{089CC1C5-BDDD-194A-B090-63ABEF087CB1}"/>
              </a:ext>
            </a:extLst>
          </p:cNvPr>
          <p:cNvSpPr txBox="1">
            <a:spLocks/>
          </p:cNvSpPr>
          <p:nvPr/>
        </p:nvSpPr>
        <p:spPr>
          <a:xfrm>
            <a:off x="1218206" y="672387"/>
            <a:ext cx="6138042" cy="74475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b="1" dirty="0">
                <a:latin typeface="Corbel" panose="020B0503020204020204" pitchFamily="34" charset="0"/>
              </a:rPr>
              <a:t>Wdrożenie TOPSOR</a:t>
            </a:r>
          </a:p>
        </p:txBody>
      </p:sp>
    </p:spTree>
    <p:extLst>
      <p:ext uri="{BB962C8B-B14F-4D97-AF65-F5344CB8AC3E}">
        <p14:creationId xmlns:p14="http://schemas.microsoft.com/office/powerpoint/2010/main" val="3850631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>
            <a:extLst>
              <a:ext uri="{FF2B5EF4-FFF2-40B4-BE49-F238E27FC236}">
                <a16:creationId xmlns="" xmlns:a16="http://schemas.microsoft.com/office/drawing/2014/main" id="{8C1FB878-0D87-D44E-BECE-F72BE4B8D761}"/>
              </a:ext>
            </a:extLst>
          </p:cNvPr>
          <p:cNvSpPr/>
          <p:nvPr/>
        </p:nvSpPr>
        <p:spPr>
          <a:xfrm>
            <a:off x="1317443" y="1999411"/>
            <a:ext cx="3654607" cy="638574"/>
          </a:xfrm>
          <a:prstGeom prst="rect">
            <a:avLst/>
          </a:prstGeom>
          <a:solidFill>
            <a:srgbClr val="006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0769" y="4356357"/>
            <a:ext cx="6105480" cy="1909067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pl-PL" sz="2000" b="1" dirty="0">
                <a:solidFill>
                  <a:prstClr val="black"/>
                </a:solidFill>
                <a:latin typeface="Corbel" panose="020B0503020204020204" pitchFamily="34" charset="0"/>
              </a:rPr>
              <a:t>Beneficjent projektu: 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pl-PL" sz="2000" dirty="0">
                <a:solidFill>
                  <a:prstClr val="black"/>
                </a:solidFill>
                <a:latin typeface="Corbel" panose="020B0503020204020204" pitchFamily="34" charset="0"/>
              </a:rPr>
              <a:t>Lotnicze Pogotowie Ratunkowe </a:t>
            </a:r>
            <a:br>
              <a:rPr lang="pl-PL" sz="2000" dirty="0">
                <a:solidFill>
                  <a:prstClr val="black"/>
                </a:solidFill>
                <a:latin typeface="Corbel" panose="020B0503020204020204" pitchFamily="34" charset="0"/>
              </a:rPr>
            </a:br>
            <a:endParaRPr lang="pl-PL" sz="2000" dirty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pl-PL" sz="2000" b="1" dirty="0">
                <a:solidFill>
                  <a:prstClr val="black"/>
                </a:solidFill>
                <a:latin typeface="Corbel" panose="020B0503020204020204" pitchFamily="34" charset="0"/>
              </a:rPr>
              <a:t>Uczestnicy projektu: 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pl-PL" sz="2000" b="1" dirty="0">
                <a:solidFill>
                  <a:prstClr val="black"/>
                </a:solidFill>
                <a:latin typeface="Corbel" panose="020B0503020204020204" pitchFamily="34" charset="0"/>
              </a:rPr>
              <a:t>232 podmioty</a:t>
            </a:r>
            <a:r>
              <a:rPr lang="pl-PL" sz="2000" dirty="0">
                <a:solidFill>
                  <a:prstClr val="black"/>
                </a:solidFill>
                <a:latin typeface="Corbel" panose="020B0503020204020204" pitchFamily="34" charset="0"/>
              </a:rPr>
              <a:t>, w których zlokalizowane są SOR</a:t>
            </a:r>
            <a:endParaRPr lang="pl-PL" sz="2400" dirty="0">
              <a:latin typeface="Corbel" panose="020B0503020204020204" pitchFamily="34" charset="0"/>
            </a:endParaRPr>
          </a:p>
        </p:txBody>
      </p:sp>
      <p:sp>
        <p:nvSpPr>
          <p:cNvPr id="5" name="Tytuł 3">
            <a:extLst>
              <a:ext uri="{FF2B5EF4-FFF2-40B4-BE49-F238E27FC236}">
                <a16:creationId xmlns="" xmlns:a16="http://schemas.microsoft.com/office/drawing/2014/main" id="{701F45CF-8250-EF46-934D-F833D463B6EB}"/>
              </a:ext>
            </a:extLst>
          </p:cNvPr>
          <p:cNvSpPr txBox="1">
            <a:spLocks/>
          </p:cNvSpPr>
          <p:nvPr/>
        </p:nvSpPr>
        <p:spPr>
          <a:xfrm>
            <a:off x="1218206" y="672387"/>
            <a:ext cx="6138042" cy="74475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b="1" dirty="0">
                <a:latin typeface="Corbel" panose="020B0503020204020204" pitchFamily="34" charset="0"/>
              </a:rPr>
              <a:t>Koszt realizacji projektu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="" xmlns:a16="http://schemas.microsoft.com/office/drawing/2014/main" id="{C7C05430-CB7F-9842-910A-097279DE2B7E}"/>
              </a:ext>
            </a:extLst>
          </p:cNvPr>
          <p:cNvSpPr/>
          <p:nvPr/>
        </p:nvSpPr>
        <p:spPr>
          <a:xfrm>
            <a:off x="1218207" y="1634112"/>
            <a:ext cx="375384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Corbel" panose="020B0503020204020204" pitchFamily="34" charset="0"/>
              </a:rPr>
              <a:t>Całkowity koszt 		</a:t>
            </a:r>
          </a:p>
          <a:p>
            <a:r>
              <a:rPr lang="pl-PL" sz="3600" b="1" dirty="0">
                <a:latin typeface="Corbel" panose="020B0503020204020204" pitchFamily="34" charset="0"/>
              </a:rPr>
              <a:t>  </a:t>
            </a:r>
            <a:r>
              <a:rPr lang="pl-PL" sz="4000" b="1" dirty="0">
                <a:solidFill>
                  <a:schemeClr val="bg1"/>
                </a:solidFill>
                <a:latin typeface="Corbel" panose="020B0503020204020204" pitchFamily="34" charset="0"/>
              </a:rPr>
              <a:t>39 001 776,12 </a:t>
            </a:r>
            <a:r>
              <a:rPr lang="pl-PL" sz="2800" b="1" dirty="0">
                <a:solidFill>
                  <a:schemeClr val="bg1"/>
                </a:solidFill>
                <a:latin typeface="Corbel" panose="020B0503020204020204" pitchFamily="34" charset="0"/>
              </a:rPr>
              <a:t>zł</a:t>
            </a:r>
            <a:r>
              <a:rPr lang="pl-PL" sz="1400" dirty="0">
                <a:solidFill>
                  <a:schemeClr val="bg1"/>
                </a:solidFill>
                <a:latin typeface="Corbel" panose="020B0503020204020204" pitchFamily="34" charset="0"/>
              </a:rPr>
              <a:t>	</a:t>
            </a:r>
            <a:r>
              <a:rPr lang="pl-PL" dirty="0">
                <a:solidFill>
                  <a:schemeClr val="bg1"/>
                </a:solidFill>
                <a:latin typeface="Corbel" panose="020B0503020204020204" pitchFamily="34" charset="0"/>
              </a:rPr>
              <a:t>	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743B0B4B-5A09-5845-BEA6-E8A544FD0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775" y="2083952"/>
            <a:ext cx="3315318" cy="3315318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="" xmlns:a16="http://schemas.microsoft.com/office/drawing/2014/main" id="{2F25D302-827E-F84E-BC20-26374E9B2850}"/>
              </a:ext>
            </a:extLst>
          </p:cNvPr>
          <p:cNvSpPr/>
          <p:nvPr/>
        </p:nvSpPr>
        <p:spPr>
          <a:xfrm>
            <a:off x="8623178" y="3495634"/>
            <a:ext cx="2291461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latin typeface="Corbel" panose="020B0503020204020204" pitchFamily="34" charset="0"/>
              </a:rPr>
              <a:t>Dofinansowanie </a:t>
            </a:r>
            <a:br>
              <a:rPr lang="pl-PL" sz="2000" dirty="0">
                <a:latin typeface="Corbel" panose="020B0503020204020204" pitchFamily="34" charset="0"/>
              </a:rPr>
            </a:br>
            <a:r>
              <a:rPr lang="pl-PL" sz="2000" dirty="0">
                <a:latin typeface="Corbel" panose="020B0503020204020204" pitchFamily="34" charset="0"/>
              </a:rPr>
              <a:t>ze środków UE</a:t>
            </a:r>
            <a:r>
              <a:rPr lang="pl-PL" dirty="0">
                <a:latin typeface="Corbel" panose="020B0503020204020204" pitchFamily="34" charset="0"/>
              </a:rPr>
              <a:t/>
            </a:r>
            <a:br>
              <a:rPr lang="pl-PL" dirty="0">
                <a:latin typeface="Corbel" panose="020B0503020204020204" pitchFamily="34" charset="0"/>
              </a:rPr>
            </a:br>
            <a:r>
              <a:rPr lang="pl-PL" sz="2800" b="1" dirty="0">
                <a:latin typeface="Corbel" panose="020B0503020204020204" pitchFamily="34" charset="0"/>
              </a:rPr>
              <a:t>33 029 629,16</a:t>
            </a:r>
            <a:endParaRPr lang="pl-PL" b="1" dirty="0"/>
          </a:p>
        </p:txBody>
      </p:sp>
      <p:sp>
        <p:nvSpPr>
          <p:cNvPr id="12" name="Prostokąt 11">
            <a:extLst>
              <a:ext uri="{FF2B5EF4-FFF2-40B4-BE49-F238E27FC236}">
                <a16:creationId xmlns="" xmlns:a16="http://schemas.microsoft.com/office/drawing/2014/main" id="{477419D7-594E-2B49-BFC0-7DD173016ACB}"/>
              </a:ext>
            </a:extLst>
          </p:cNvPr>
          <p:cNvSpPr/>
          <p:nvPr/>
        </p:nvSpPr>
        <p:spPr>
          <a:xfrm>
            <a:off x="8623178" y="2005421"/>
            <a:ext cx="2199064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latin typeface="Corbel" panose="020B0503020204020204" pitchFamily="34" charset="0"/>
              </a:rPr>
              <a:t>Krajowy wkład </a:t>
            </a:r>
            <a:br>
              <a:rPr lang="pl-PL" sz="2000" dirty="0">
                <a:latin typeface="Corbel" panose="020B0503020204020204" pitchFamily="34" charset="0"/>
              </a:rPr>
            </a:br>
            <a:r>
              <a:rPr lang="pl-PL" sz="2000" dirty="0">
                <a:latin typeface="Corbel" panose="020B0503020204020204" pitchFamily="34" charset="0"/>
              </a:rPr>
              <a:t>publiczny</a:t>
            </a:r>
          </a:p>
          <a:p>
            <a:r>
              <a:rPr lang="pl-PL" sz="2800" b="1" dirty="0">
                <a:latin typeface="Corbel" panose="020B0503020204020204" pitchFamily="34" charset="0"/>
              </a:rPr>
              <a:t>5 972 146,96 </a:t>
            </a:r>
            <a:endParaRPr lang="pl-PL" sz="2800" b="1" dirty="0"/>
          </a:p>
        </p:txBody>
      </p:sp>
      <p:cxnSp>
        <p:nvCxnSpPr>
          <p:cNvPr id="15" name="Łącznik prosty 14">
            <a:extLst>
              <a:ext uri="{FF2B5EF4-FFF2-40B4-BE49-F238E27FC236}">
                <a16:creationId xmlns="" xmlns:a16="http://schemas.microsoft.com/office/drawing/2014/main" id="{AD507D67-832C-A848-96A4-A6F05F492135}"/>
              </a:ext>
            </a:extLst>
          </p:cNvPr>
          <p:cNvCxnSpPr/>
          <p:nvPr/>
        </p:nvCxnSpPr>
        <p:spPr>
          <a:xfrm>
            <a:off x="6024560" y="2436050"/>
            <a:ext cx="2527178" cy="0"/>
          </a:xfrm>
          <a:prstGeom prst="line">
            <a:avLst/>
          </a:prstGeom>
          <a:ln w="12700">
            <a:solidFill>
              <a:srgbClr val="FF5B00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="" xmlns:a16="http://schemas.microsoft.com/office/drawing/2014/main" id="{583FEA41-5ECD-034D-9899-C3B58976C843}"/>
              </a:ext>
            </a:extLst>
          </p:cNvPr>
          <p:cNvCxnSpPr>
            <a:cxnSpLocks/>
          </p:cNvCxnSpPr>
          <p:nvPr/>
        </p:nvCxnSpPr>
        <p:spPr>
          <a:xfrm>
            <a:off x="7643813" y="3847460"/>
            <a:ext cx="907925" cy="0"/>
          </a:xfrm>
          <a:prstGeom prst="line">
            <a:avLst/>
          </a:prstGeom>
          <a:ln w="12700">
            <a:solidFill>
              <a:srgbClr val="FF5B00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305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3">
            <a:extLst>
              <a:ext uri="{FF2B5EF4-FFF2-40B4-BE49-F238E27FC236}">
                <a16:creationId xmlns="" xmlns:a16="http://schemas.microsoft.com/office/drawing/2014/main" id="{B7F21E6E-BB40-F84A-B316-09D9C38CD376}"/>
              </a:ext>
            </a:extLst>
          </p:cNvPr>
          <p:cNvSpPr txBox="1">
            <a:spLocks/>
          </p:cNvSpPr>
          <p:nvPr/>
        </p:nvSpPr>
        <p:spPr>
          <a:xfrm>
            <a:off x="1218206" y="672387"/>
            <a:ext cx="6138042" cy="74475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b="1" dirty="0">
                <a:latin typeface="Corbel" panose="020B0503020204020204" pitchFamily="34" charset="0"/>
              </a:rPr>
              <a:t>Jak działa TOPSOR?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="" xmlns:a16="http://schemas.microsoft.com/office/drawing/2014/main" id="{258786E0-A99F-0C45-9E4B-A9729C7EAC14}"/>
              </a:ext>
            </a:extLst>
          </p:cNvPr>
          <p:cNvSpPr/>
          <p:nvPr/>
        </p:nvSpPr>
        <p:spPr>
          <a:xfrm>
            <a:off x="2190314" y="2237710"/>
            <a:ext cx="94083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prstClr val="black"/>
                </a:solidFill>
                <a:latin typeface="Corbel" panose="020B0503020204020204" pitchFamily="34" charset="0"/>
              </a:rPr>
              <a:t>Wejście</a:t>
            </a:r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="" xmlns:a16="http://schemas.microsoft.com/office/drawing/2014/main" id="{01ED4493-FF14-5642-8F48-5966D3D5C989}"/>
              </a:ext>
            </a:extLst>
          </p:cNvPr>
          <p:cNvSpPr/>
          <p:nvPr/>
        </p:nvSpPr>
        <p:spPr>
          <a:xfrm>
            <a:off x="7182576" y="1734796"/>
            <a:ext cx="2509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prstClr val="black"/>
                </a:solidFill>
                <a:latin typeface="Corbel" panose="020B0503020204020204" pitchFamily="34" charset="0"/>
              </a:rPr>
              <a:t>Rejestracja i segregacja</a:t>
            </a:r>
            <a:endParaRPr lang="pl-PL" dirty="0"/>
          </a:p>
        </p:txBody>
      </p:sp>
      <p:sp>
        <p:nvSpPr>
          <p:cNvPr id="12" name="Prostokąt 11">
            <a:extLst>
              <a:ext uri="{FF2B5EF4-FFF2-40B4-BE49-F238E27FC236}">
                <a16:creationId xmlns="" xmlns:a16="http://schemas.microsoft.com/office/drawing/2014/main" id="{919D46CC-DE86-2746-8682-CDDDCEB56DBE}"/>
              </a:ext>
            </a:extLst>
          </p:cNvPr>
          <p:cNvSpPr/>
          <p:nvPr/>
        </p:nvSpPr>
        <p:spPr>
          <a:xfrm>
            <a:off x="3550003" y="4733313"/>
            <a:ext cx="1367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prstClr val="black"/>
                </a:solidFill>
                <a:latin typeface="Corbel" panose="020B0503020204020204" pitchFamily="34" charset="0"/>
              </a:rPr>
              <a:t>Poczekalnia</a:t>
            </a:r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="" xmlns:a16="http://schemas.microsoft.com/office/drawing/2014/main" id="{F1437408-1A05-B146-AA9E-C12357C21913}"/>
              </a:ext>
            </a:extLst>
          </p:cNvPr>
          <p:cNvSpPr/>
          <p:nvPr/>
        </p:nvSpPr>
        <p:spPr>
          <a:xfrm>
            <a:off x="8158644" y="4749273"/>
            <a:ext cx="1707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prstClr val="black"/>
                </a:solidFill>
                <a:latin typeface="Corbel" panose="020B0503020204020204" pitchFamily="34" charset="0"/>
              </a:rPr>
              <a:t>Gabinet i wypis</a:t>
            </a:r>
            <a:endParaRPr lang="pl-PL" dirty="0"/>
          </a:p>
        </p:txBody>
      </p:sp>
      <p:sp>
        <p:nvSpPr>
          <p:cNvPr id="14" name="Prostokąt 13">
            <a:extLst>
              <a:ext uri="{FF2B5EF4-FFF2-40B4-BE49-F238E27FC236}">
                <a16:creationId xmlns="" xmlns:a16="http://schemas.microsoft.com/office/drawing/2014/main" id="{A5618836-6452-684C-A290-128718A9CDBF}"/>
              </a:ext>
            </a:extLst>
          </p:cNvPr>
          <p:cNvSpPr/>
          <p:nvPr/>
        </p:nvSpPr>
        <p:spPr>
          <a:xfrm>
            <a:off x="5923704" y="910746"/>
            <a:ext cx="54585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>
                <a:solidFill>
                  <a:prstClr val="black"/>
                </a:solidFill>
                <a:latin typeface="Corbel" panose="020B0503020204020204" pitchFamily="34" charset="0"/>
              </a:rPr>
              <a:t>Obsługa pacjenta, który przyszedł samodzielnie</a:t>
            </a:r>
            <a:endParaRPr lang="pl-PL" sz="2000" dirty="0"/>
          </a:p>
        </p:txBody>
      </p:sp>
      <p:sp>
        <p:nvSpPr>
          <p:cNvPr id="15" name="Owal 14">
            <a:extLst>
              <a:ext uri="{FF2B5EF4-FFF2-40B4-BE49-F238E27FC236}">
                <a16:creationId xmlns="" xmlns:a16="http://schemas.microsoft.com/office/drawing/2014/main" id="{B6D5CF79-EE7D-7345-B34D-B5DE59816434}"/>
              </a:ext>
            </a:extLst>
          </p:cNvPr>
          <p:cNvSpPr/>
          <p:nvPr/>
        </p:nvSpPr>
        <p:spPr>
          <a:xfrm>
            <a:off x="2274819" y="1740045"/>
            <a:ext cx="369332" cy="369332"/>
          </a:xfrm>
          <a:prstGeom prst="ellipse">
            <a:avLst/>
          </a:prstGeom>
          <a:solidFill>
            <a:srgbClr val="FF5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="" xmlns:a16="http://schemas.microsoft.com/office/drawing/2014/main" id="{1234E7CF-F1F8-E74D-A4BD-A3420854E05A}"/>
              </a:ext>
            </a:extLst>
          </p:cNvPr>
          <p:cNvSpPr/>
          <p:nvPr/>
        </p:nvSpPr>
        <p:spPr>
          <a:xfrm>
            <a:off x="2287176" y="1704366"/>
            <a:ext cx="369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Corbel" panose="020B0503020204020204" pitchFamily="34" charset="0"/>
              </a:rPr>
              <a:t>1</a:t>
            </a:r>
            <a:endParaRPr lang="pl-PL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cxnSp>
        <p:nvCxnSpPr>
          <p:cNvPr id="31" name="Łącznik prosty ze strzałką 30">
            <a:extLst>
              <a:ext uri="{FF2B5EF4-FFF2-40B4-BE49-F238E27FC236}">
                <a16:creationId xmlns="" xmlns:a16="http://schemas.microsoft.com/office/drawing/2014/main" id="{0376812B-AAAD-9245-8B48-6CD206DBCCCA}"/>
              </a:ext>
            </a:extLst>
          </p:cNvPr>
          <p:cNvCxnSpPr>
            <a:cxnSpLocks/>
            <a:stCxn id="15" idx="6"/>
          </p:cNvCxnSpPr>
          <p:nvPr/>
        </p:nvCxnSpPr>
        <p:spPr>
          <a:xfrm>
            <a:off x="2644151" y="1924711"/>
            <a:ext cx="4084182" cy="27271"/>
          </a:xfrm>
          <a:prstGeom prst="straightConnector1">
            <a:avLst/>
          </a:prstGeom>
          <a:ln w="12700">
            <a:solidFill>
              <a:srgbClr val="FF5B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rostokąt 23">
            <a:extLst>
              <a:ext uri="{FF2B5EF4-FFF2-40B4-BE49-F238E27FC236}">
                <a16:creationId xmlns="" xmlns:a16="http://schemas.microsoft.com/office/drawing/2014/main" id="{22E4C56E-7715-754B-8475-35BD648619AB}"/>
              </a:ext>
            </a:extLst>
          </p:cNvPr>
          <p:cNvSpPr/>
          <p:nvPr/>
        </p:nvSpPr>
        <p:spPr>
          <a:xfrm>
            <a:off x="2190314" y="2675119"/>
            <a:ext cx="22822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750" indent="-177750">
              <a:buFont typeface="Arial" panose="020B0604020202020204" pitchFamily="34" charset="0"/>
              <a:buChar char="•"/>
            </a:pPr>
            <a:r>
              <a:rPr lang="pl-PL" sz="1600" dirty="0">
                <a:latin typeface="Corbel" panose="020B0503020204020204" pitchFamily="34" charset="0"/>
              </a:rPr>
              <a:t>Pacjent pobiera numerek </a:t>
            </a:r>
          </a:p>
          <a:p>
            <a:pPr marL="177750" indent="-177750">
              <a:buFont typeface="Arial" panose="020B0604020202020204" pitchFamily="34" charset="0"/>
              <a:buChar char="•"/>
            </a:pPr>
            <a:r>
              <a:rPr lang="pl-PL" sz="1600" dirty="0">
                <a:latin typeface="Corbel" panose="020B0503020204020204" pitchFamily="34" charset="0"/>
              </a:rPr>
              <a:t>Czeka na wezwanie</a:t>
            </a:r>
            <a:br>
              <a:rPr lang="pl-PL" sz="1600" dirty="0">
                <a:latin typeface="Corbel" panose="020B0503020204020204" pitchFamily="34" charset="0"/>
              </a:rPr>
            </a:br>
            <a:r>
              <a:rPr lang="pl-PL" sz="1600" dirty="0">
                <a:latin typeface="Corbel" panose="020B0503020204020204" pitchFamily="34" charset="0"/>
              </a:rPr>
              <a:t>do rejestracji </a:t>
            </a:r>
          </a:p>
        </p:txBody>
      </p:sp>
      <p:sp>
        <p:nvSpPr>
          <p:cNvPr id="25" name="Prostokąt 24">
            <a:extLst>
              <a:ext uri="{FF2B5EF4-FFF2-40B4-BE49-F238E27FC236}">
                <a16:creationId xmlns="" xmlns:a16="http://schemas.microsoft.com/office/drawing/2014/main" id="{020A2FA0-8A0F-C14E-9FA9-E78125D3497F}"/>
              </a:ext>
            </a:extLst>
          </p:cNvPr>
          <p:cNvSpPr/>
          <p:nvPr/>
        </p:nvSpPr>
        <p:spPr>
          <a:xfrm>
            <a:off x="3555517" y="5083078"/>
            <a:ext cx="16249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latin typeface="Corbel" panose="020B0503020204020204" pitchFamily="34" charset="0"/>
              </a:rPr>
              <a:t>Pacjent czeka</a:t>
            </a:r>
            <a:br>
              <a:rPr lang="pl-PL" sz="1600" dirty="0">
                <a:latin typeface="Corbel" panose="020B0503020204020204" pitchFamily="34" charset="0"/>
              </a:rPr>
            </a:br>
            <a:r>
              <a:rPr lang="pl-PL" sz="1600" dirty="0">
                <a:latin typeface="Corbel" panose="020B0503020204020204" pitchFamily="34" charset="0"/>
              </a:rPr>
              <a:t>na wezwanie </a:t>
            </a:r>
            <a:br>
              <a:rPr lang="pl-PL" sz="1600" dirty="0">
                <a:latin typeface="Corbel" panose="020B0503020204020204" pitchFamily="34" charset="0"/>
              </a:rPr>
            </a:br>
            <a:r>
              <a:rPr lang="pl-PL" sz="1600" dirty="0">
                <a:latin typeface="Corbel" panose="020B0503020204020204" pitchFamily="34" charset="0"/>
              </a:rPr>
              <a:t>do gabinetu </a:t>
            </a:r>
          </a:p>
        </p:txBody>
      </p:sp>
      <p:sp>
        <p:nvSpPr>
          <p:cNvPr id="26" name="Prostokąt 25">
            <a:extLst>
              <a:ext uri="{FF2B5EF4-FFF2-40B4-BE49-F238E27FC236}">
                <a16:creationId xmlns="" xmlns:a16="http://schemas.microsoft.com/office/drawing/2014/main" id="{1A884CAF-06D7-0A48-B931-3A9733B3C40E}"/>
              </a:ext>
            </a:extLst>
          </p:cNvPr>
          <p:cNvSpPr/>
          <p:nvPr/>
        </p:nvSpPr>
        <p:spPr>
          <a:xfrm>
            <a:off x="7195150" y="2110715"/>
            <a:ext cx="249676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750" indent="-177750">
              <a:buFont typeface="Arial" panose="020B0604020202020204" pitchFamily="34" charset="0"/>
              <a:buChar char="•"/>
            </a:pPr>
            <a:r>
              <a:rPr lang="pl-PL" sz="1600" dirty="0">
                <a:latin typeface="Corbel" panose="020B0503020204020204" pitchFamily="34" charset="0"/>
              </a:rPr>
              <a:t>Rejestrator wzywa </a:t>
            </a:r>
            <a:br>
              <a:rPr lang="pl-PL" sz="1600" dirty="0">
                <a:latin typeface="Corbel" panose="020B0503020204020204" pitchFamily="34" charset="0"/>
              </a:rPr>
            </a:br>
            <a:r>
              <a:rPr lang="pl-PL" sz="1600" dirty="0">
                <a:latin typeface="Corbel" panose="020B0503020204020204" pitchFamily="34" charset="0"/>
              </a:rPr>
              <a:t>i rejestruje pacjenta</a:t>
            </a:r>
          </a:p>
          <a:p>
            <a:pPr marL="177750" indent="-177750">
              <a:buFont typeface="Arial" panose="020B0604020202020204" pitchFamily="34" charset="0"/>
              <a:buChar char="•"/>
            </a:pPr>
            <a:r>
              <a:rPr lang="pl-PL" sz="1600" dirty="0">
                <a:latin typeface="Corbel" panose="020B0503020204020204" pitchFamily="34" charset="0"/>
              </a:rPr>
              <a:t>Pacjent przechodzi</a:t>
            </a:r>
            <a:br>
              <a:rPr lang="pl-PL" sz="1600" dirty="0">
                <a:latin typeface="Corbel" panose="020B0503020204020204" pitchFamily="34" charset="0"/>
              </a:rPr>
            </a:br>
            <a:r>
              <a:rPr lang="pl-PL" sz="1600" dirty="0">
                <a:latin typeface="Corbel" panose="020B0503020204020204" pitchFamily="34" charset="0"/>
              </a:rPr>
              <a:t>segregację medyczną</a:t>
            </a:r>
          </a:p>
          <a:p>
            <a:pPr marL="177750" indent="-177750">
              <a:buFont typeface="Arial" panose="020B0604020202020204" pitchFamily="34" charset="0"/>
              <a:buChar char="•"/>
            </a:pPr>
            <a:r>
              <a:rPr lang="pl-PL" sz="1600" dirty="0" err="1">
                <a:latin typeface="Corbel" panose="020B0503020204020204" pitchFamily="34" charset="0"/>
              </a:rPr>
              <a:t>Triażysta</a:t>
            </a:r>
            <a:r>
              <a:rPr lang="pl-PL" sz="1600" dirty="0">
                <a:latin typeface="Corbel" panose="020B0503020204020204" pitchFamily="34" charset="0"/>
              </a:rPr>
              <a:t> nadaje </a:t>
            </a:r>
            <a:br>
              <a:rPr lang="pl-PL" sz="1600" dirty="0">
                <a:latin typeface="Corbel" panose="020B0503020204020204" pitchFamily="34" charset="0"/>
              </a:rPr>
            </a:br>
            <a:r>
              <a:rPr lang="pl-PL" sz="1600" dirty="0">
                <a:latin typeface="Corbel" panose="020B0503020204020204" pitchFamily="34" charset="0"/>
              </a:rPr>
              <a:t>kolor</a:t>
            </a:r>
          </a:p>
        </p:txBody>
      </p:sp>
      <p:sp>
        <p:nvSpPr>
          <p:cNvPr id="28" name="Prostokąt 27">
            <a:extLst>
              <a:ext uri="{FF2B5EF4-FFF2-40B4-BE49-F238E27FC236}">
                <a16:creationId xmlns="" xmlns:a16="http://schemas.microsoft.com/office/drawing/2014/main" id="{DDC932E4-1A22-F043-BA2F-DF274E9130B3}"/>
              </a:ext>
            </a:extLst>
          </p:cNvPr>
          <p:cNvSpPr/>
          <p:nvPr/>
        </p:nvSpPr>
        <p:spPr>
          <a:xfrm>
            <a:off x="8158644" y="5091135"/>
            <a:ext cx="31877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750" indent="-177750">
              <a:buFont typeface="Arial" panose="020B0604020202020204" pitchFamily="34" charset="0"/>
              <a:buChar char="•"/>
            </a:pPr>
            <a:r>
              <a:rPr lang="pl-PL" sz="1600" dirty="0">
                <a:latin typeface="Corbel" panose="020B0503020204020204" pitchFamily="34" charset="0"/>
              </a:rPr>
              <a:t>Personel medyczny</a:t>
            </a:r>
            <a:br>
              <a:rPr lang="pl-PL" sz="1600" dirty="0">
                <a:latin typeface="Corbel" panose="020B0503020204020204" pitchFamily="34" charset="0"/>
              </a:rPr>
            </a:br>
            <a:r>
              <a:rPr lang="pl-PL" sz="1600" dirty="0">
                <a:latin typeface="Corbel" panose="020B0503020204020204" pitchFamily="34" charset="0"/>
              </a:rPr>
              <a:t>wzywa pacjenta do gabinetu</a:t>
            </a:r>
          </a:p>
          <a:p>
            <a:pPr marL="177750" indent="-177750">
              <a:buFont typeface="Arial" panose="020B0604020202020204" pitchFamily="34" charset="0"/>
              <a:buChar char="•"/>
            </a:pPr>
            <a:r>
              <a:rPr lang="pl-PL" sz="1600" dirty="0">
                <a:latin typeface="Corbel" panose="020B0503020204020204" pitchFamily="34" charset="0"/>
              </a:rPr>
              <a:t>Czas na diagnozę i terapię</a:t>
            </a:r>
          </a:p>
          <a:p>
            <a:pPr marL="177750" indent="-177750">
              <a:buFont typeface="Arial" panose="020B0604020202020204" pitchFamily="34" charset="0"/>
              <a:buChar char="•"/>
            </a:pPr>
            <a:r>
              <a:rPr lang="pl-PL" sz="1600" dirty="0">
                <a:latin typeface="Corbel" panose="020B0503020204020204" pitchFamily="34" charset="0"/>
              </a:rPr>
              <a:t>Lekarz wypisuje pacjenta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CED744B8-EB51-D744-99FA-2B8081404B5B}"/>
              </a:ext>
            </a:extLst>
          </p:cNvPr>
          <p:cNvSpPr txBox="1"/>
          <p:nvPr/>
        </p:nvSpPr>
        <p:spPr>
          <a:xfrm>
            <a:off x="369455" y="20135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cxnSp>
        <p:nvCxnSpPr>
          <p:cNvPr id="38" name="Łącznik łamany 37">
            <a:extLst>
              <a:ext uri="{FF2B5EF4-FFF2-40B4-BE49-F238E27FC236}">
                <a16:creationId xmlns="" xmlns:a16="http://schemas.microsoft.com/office/drawing/2014/main" id="{F60D328B-57D5-5F49-BF86-ED4C68984B5F}"/>
              </a:ext>
            </a:extLst>
          </p:cNvPr>
          <p:cNvCxnSpPr>
            <a:cxnSpLocks/>
            <a:stCxn id="70" idx="4"/>
            <a:endCxn id="74" idx="0"/>
          </p:cNvCxnSpPr>
          <p:nvPr/>
        </p:nvCxnSpPr>
        <p:spPr>
          <a:xfrm rot="5400000">
            <a:off x="4274786" y="1635624"/>
            <a:ext cx="2166214" cy="3113721"/>
          </a:xfrm>
          <a:prstGeom prst="bentConnector3">
            <a:avLst>
              <a:gd name="adj1" fmla="val 91014"/>
            </a:avLst>
          </a:prstGeom>
          <a:ln w="12700">
            <a:solidFill>
              <a:srgbClr val="FF5B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Łącznik prosty 56">
            <a:extLst>
              <a:ext uri="{FF2B5EF4-FFF2-40B4-BE49-F238E27FC236}">
                <a16:creationId xmlns="" xmlns:a16="http://schemas.microsoft.com/office/drawing/2014/main" id="{149F4901-EEDF-DB43-BBD1-A2080841AC75}"/>
              </a:ext>
            </a:extLst>
          </p:cNvPr>
          <p:cNvCxnSpPr>
            <a:cxnSpLocks/>
            <a:stCxn id="74" idx="6"/>
            <a:endCxn id="92" idx="2"/>
          </p:cNvCxnSpPr>
          <p:nvPr/>
        </p:nvCxnSpPr>
        <p:spPr>
          <a:xfrm>
            <a:off x="3985698" y="4460257"/>
            <a:ext cx="4295802" cy="0"/>
          </a:xfrm>
          <a:prstGeom prst="line">
            <a:avLst/>
          </a:prstGeom>
          <a:ln w="12700">
            <a:solidFill>
              <a:srgbClr val="FF5B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Obraz 63">
            <a:extLst>
              <a:ext uri="{FF2B5EF4-FFF2-40B4-BE49-F238E27FC236}">
                <a16:creationId xmlns="" xmlns:a16="http://schemas.microsoft.com/office/drawing/2014/main" id="{0C122E33-2F83-7246-9D9E-7E51D4F51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660" y="4259652"/>
            <a:ext cx="2165939" cy="1867874"/>
          </a:xfrm>
          <a:prstGeom prst="rect">
            <a:avLst/>
          </a:prstGeom>
        </p:spPr>
      </p:pic>
      <p:sp>
        <p:nvSpPr>
          <p:cNvPr id="70" name="Owal 69">
            <a:extLst>
              <a:ext uri="{FF2B5EF4-FFF2-40B4-BE49-F238E27FC236}">
                <a16:creationId xmlns="" xmlns:a16="http://schemas.microsoft.com/office/drawing/2014/main" id="{4F311B73-C6DF-BD4E-B139-B7A12920F17B}"/>
              </a:ext>
            </a:extLst>
          </p:cNvPr>
          <p:cNvSpPr/>
          <p:nvPr/>
        </p:nvSpPr>
        <p:spPr>
          <a:xfrm>
            <a:off x="6730087" y="1740045"/>
            <a:ext cx="369332" cy="369332"/>
          </a:xfrm>
          <a:prstGeom prst="ellipse">
            <a:avLst/>
          </a:prstGeom>
          <a:solidFill>
            <a:srgbClr val="FF5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71" name="Prostokąt 70">
            <a:extLst>
              <a:ext uri="{FF2B5EF4-FFF2-40B4-BE49-F238E27FC236}">
                <a16:creationId xmlns="" xmlns:a16="http://schemas.microsoft.com/office/drawing/2014/main" id="{75AC2E51-FF57-274A-BE6F-9784C85B843B}"/>
              </a:ext>
            </a:extLst>
          </p:cNvPr>
          <p:cNvSpPr/>
          <p:nvPr/>
        </p:nvSpPr>
        <p:spPr>
          <a:xfrm>
            <a:off x="6742444" y="1704366"/>
            <a:ext cx="369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Corbel" panose="020B0503020204020204" pitchFamily="34" charset="0"/>
              </a:rPr>
              <a:t>2</a:t>
            </a:r>
            <a:endParaRPr lang="pl-PL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74" name="Owal 73">
            <a:extLst>
              <a:ext uri="{FF2B5EF4-FFF2-40B4-BE49-F238E27FC236}">
                <a16:creationId xmlns="" xmlns:a16="http://schemas.microsoft.com/office/drawing/2014/main" id="{7304B43E-C230-7344-8231-1D7FBF0F389D}"/>
              </a:ext>
            </a:extLst>
          </p:cNvPr>
          <p:cNvSpPr/>
          <p:nvPr/>
        </p:nvSpPr>
        <p:spPr>
          <a:xfrm>
            <a:off x="3616366" y="4275591"/>
            <a:ext cx="369332" cy="369332"/>
          </a:xfrm>
          <a:prstGeom prst="ellipse">
            <a:avLst/>
          </a:prstGeom>
          <a:solidFill>
            <a:srgbClr val="FF5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75" name="Prostokąt 74">
            <a:extLst>
              <a:ext uri="{FF2B5EF4-FFF2-40B4-BE49-F238E27FC236}">
                <a16:creationId xmlns="" xmlns:a16="http://schemas.microsoft.com/office/drawing/2014/main" id="{9D8887AF-0B56-C749-8A25-4A8F9EF974BF}"/>
              </a:ext>
            </a:extLst>
          </p:cNvPr>
          <p:cNvSpPr/>
          <p:nvPr/>
        </p:nvSpPr>
        <p:spPr>
          <a:xfrm>
            <a:off x="3626561" y="4237316"/>
            <a:ext cx="369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Corbel" panose="020B0503020204020204" pitchFamily="34" charset="0"/>
              </a:rPr>
              <a:t>3</a:t>
            </a:r>
            <a:endParaRPr lang="pl-PL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92" name="Owal 91">
            <a:extLst>
              <a:ext uri="{FF2B5EF4-FFF2-40B4-BE49-F238E27FC236}">
                <a16:creationId xmlns="" xmlns:a16="http://schemas.microsoft.com/office/drawing/2014/main" id="{E8F40A82-2EF0-3E47-80A5-5AE6B0514A0E}"/>
              </a:ext>
            </a:extLst>
          </p:cNvPr>
          <p:cNvSpPr/>
          <p:nvPr/>
        </p:nvSpPr>
        <p:spPr>
          <a:xfrm>
            <a:off x="8281500" y="4275591"/>
            <a:ext cx="369332" cy="369332"/>
          </a:xfrm>
          <a:prstGeom prst="ellipse">
            <a:avLst/>
          </a:prstGeom>
          <a:solidFill>
            <a:srgbClr val="FF5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93" name="Prostokąt 92">
            <a:extLst>
              <a:ext uri="{FF2B5EF4-FFF2-40B4-BE49-F238E27FC236}">
                <a16:creationId xmlns="" xmlns:a16="http://schemas.microsoft.com/office/drawing/2014/main" id="{8073136F-46A6-B44E-B8C1-FF462D69F01E}"/>
              </a:ext>
            </a:extLst>
          </p:cNvPr>
          <p:cNvSpPr/>
          <p:nvPr/>
        </p:nvSpPr>
        <p:spPr>
          <a:xfrm>
            <a:off x="8291695" y="4237316"/>
            <a:ext cx="369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Corbel" panose="020B0503020204020204" pitchFamily="34" charset="0"/>
              </a:rPr>
              <a:t>4</a:t>
            </a:r>
            <a:endParaRPr lang="pl-PL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777C85D3-05DC-AA4D-8381-6748A5E30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2984" y="4663186"/>
            <a:ext cx="1519183" cy="1447462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6524179E-F4D7-5447-BABB-9AEFC098D0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2603" y="1729648"/>
            <a:ext cx="1548743" cy="203272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157063E1-AC28-2A48-BD94-7C0396ED65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6218" y="1915037"/>
            <a:ext cx="906291" cy="1778382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="" xmlns:a16="http://schemas.microsoft.com/office/drawing/2014/main" id="{A000FECD-5831-E245-AB83-6AF2D3E646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9425" y="2057579"/>
            <a:ext cx="1735173" cy="170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82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3">
            <a:extLst>
              <a:ext uri="{FF2B5EF4-FFF2-40B4-BE49-F238E27FC236}">
                <a16:creationId xmlns="" xmlns:a16="http://schemas.microsoft.com/office/drawing/2014/main" id="{80DAD17D-D9F8-1244-89A2-BC8519043859}"/>
              </a:ext>
            </a:extLst>
          </p:cNvPr>
          <p:cNvSpPr txBox="1">
            <a:spLocks/>
          </p:cNvSpPr>
          <p:nvPr/>
        </p:nvSpPr>
        <p:spPr>
          <a:xfrm>
            <a:off x="1132861" y="720518"/>
            <a:ext cx="9325969" cy="142527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4000" b="1" dirty="0">
                <a:solidFill>
                  <a:prstClr val="black"/>
                </a:solidFill>
                <a:latin typeface="Corbel" panose="020B0503020204020204" pitchFamily="34" charset="0"/>
              </a:rPr>
              <a:t>Pilotaż SIOK </a:t>
            </a:r>
            <a:br>
              <a:rPr lang="pl-PL" sz="4000" b="1" dirty="0">
                <a:solidFill>
                  <a:prstClr val="black"/>
                </a:solidFill>
                <a:latin typeface="Corbel" panose="020B0503020204020204" pitchFamily="34" charset="0"/>
              </a:rPr>
            </a:br>
            <a:r>
              <a:rPr lang="pl-PL" sz="2000" b="1" dirty="0">
                <a:solidFill>
                  <a:prstClr val="black"/>
                </a:solidFill>
                <a:latin typeface="Corbel" panose="020B0503020204020204" pitchFamily="34" charset="0"/>
              </a:rPr>
              <a:t>[System Informujący o Przewidywanym Czasie Oczekiwania w Kolejce w SOR</a:t>
            </a:r>
          </a:p>
          <a:p>
            <a:pPr>
              <a:lnSpc>
                <a:spcPct val="100000"/>
              </a:lnSpc>
            </a:pPr>
            <a:r>
              <a:rPr lang="pl-PL" sz="2000" b="1" dirty="0">
                <a:solidFill>
                  <a:prstClr val="black"/>
                </a:solidFill>
                <a:latin typeface="Corbel" panose="020B0503020204020204" pitchFamily="34" charset="0"/>
              </a:rPr>
              <a:t>— liczba biletów ze względu na </a:t>
            </a:r>
            <a:r>
              <a:rPr lang="pl-PL" sz="2000" b="1" dirty="0" smtClean="0">
                <a:solidFill>
                  <a:prstClr val="black"/>
                </a:solidFill>
                <a:latin typeface="Corbel" panose="020B0503020204020204" pitchFamily="34" charset="0"/>
              </a:rPr>
              <a:t>pilność w </a:t>
            </a:r>
            <a:r>
              <a:rPr lang="pl-PL" sz="2000" b="1" smtClean="0">
                <a:solidFill>
                  <a:prstClr val="black"/>
                </a:solidFill>
                <a:latin typeface="Corbel" panose="020B0503020204020204" pitchFamily="34" charset="0"/>
              </a:rPr>
              <a:t>ujęciu procentowym]</a:t>
            </a:r>
            <a:endParaRPr lang="pl-PL" sz="4000" b="1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graphicFrame>
        <p:nvGraphicFramePr>
          <p:cNvPr id="4" name="Wykres 3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A1E832FA-5505-40BC-8AE4-EC622335BCC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11397" y="2145792"/>
          <a:ext cx="10404910" cy="4273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7048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3">
            <a:extLst>
              <a:ext uri="{FF2B5EF4-FFF2-40B4-BE49-F238E27FC236}">
                <a16:creationId xmlns="" xmlns:a16="http://schemas.microsoft.com/office/drawing/2014/main" id="{80DAD17D-D9F8-1244-89A2-BC8519043859}"/>
              </a:ext>
            </a:extLst>
          </p:cNvPr>
          <p:cNvSpPr txBox="1">
            <a:spLocks/>
          </p:cNvSpPr>
          <p:nvPr/>
        </p:nvSpPr>
        <p:spPr>
          <a:xfrm>
            <a:off x="1132861" y="720519"/>
            <a:ext cx="9325969" cy="103385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4000" b="1" dirty="0">
                <a:latin typeface="Corbel" panose="020B0503020204020204" pitchFamily="34" charset="0"/>
              </a:rPr>
              <a:t>Pilotaż SIOK </a:t>
            </a:r>
            <a:br>
              <a:rPr lang="pl-PL" sz="4000" b="1" dirty="0">
                <a:latin typeface="Corbel" panose="020B0503020204020204" pitchFamily="34" charset="0"/>
              </a:rPr>
            </a:br>
            <a:r>
              <a:rPr lang="pl-PL" sz="2000" b="1" dirty="0">
                <a:latin typeface="Corbel" panose="020B0503020204020204" pitchFamily="34" charset="0"/>
              </a:rPr>
              <a:t>[Liczba biletów w zależności od pory dnia]</a:t>
            </a:r>
            <a:endParaRPr lang="pl-PL" sz="4000" b="1" dirty="0">
              <a:latin typeface="Corbel" panose="020B0503020204020204" pitchFamily="34" charset="0"/>
            </a:endParaRPr>
          </a:p>
        </p:txBody>
      </p:sp>
      <p:graphicFrame>
        <p:nvGraphicFramePr>
          <p:cNvPr id="4" name="Wykres 3">
            <a:extLst>
              <a:ext uri="{FF2B5EF4-FFF2-40B4-BE49-F238E27FC236}">
                <a16:creationId xmlns="" xmlns:a16="http://schemas.microsoft.com/office/drawing/2014/main" id="{F4A566AE-F807-44BB-AB88-E438199451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8563215"/>
              </p:ext>
            </p:extLst>
          </p:nvPr>
        </p:nvGraphicFramePr>
        <p:xfrm>
          <a:off x="1132861" y="1848992"/>
          <a:ext cx="9874398" cy="4612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8226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="" xmlns:a16="http://schemas.microsoft.com/office/drawing/2014/main" id="{D410F457-F126-2A4C-950A-8C9703532550}"/>
              </a:ext>
            </a:extLst>
          </p:cNvPr>
          <p:cNvSpPr txBox="1">
            <a:spLocks/>
          </p:cNvSpPr>
          <p:nvPr/>
        </p:nvSpPr>
        <p:spPr>
          <a:xfrm>
            <a:off x="1218205" y="672386"/>
            <a:ext cx="9325969" cy="141093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4000" b="1" dirty="0">
                <a:latin typeface="Corbel" panose="020B0503020204020204" pitchFamily="34" charset="0"/>
              </a:rPr>
              <a:t>Wnioski z pilotażu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BE9EA6C1-85BB-1047-8440-6F061F49210F}"/>
              </a:ext>
            </a:extLst>
          </p:cNvPr>
          <p:cNvSpPr/>
          <p:nvPr/>
        </p:nvSpPr>
        <p:spPr>
          <a:xfrm>
            <a:off x="1609344" y="2598727"/>
            <a:ext cx="10229088" cy="2805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itchFamily="2" charset="2"/>
              <a:buChar char=""/>
              <a:tabLst>
                <a:tab pos="1365250" algn="l"/>
              </a:tabLst>
            </a:pPr>
            <a:r>
              <a:rPr lang="pl-PL" sz="24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można lepiej zarządzać ruchem chorych w SOR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itchFamily="2" charset="2"/>
              <a:buChar char=""/>
              <a:tabLst>
                <a:tab pos="1365250" algn="l"/>
              </a:tabLst>
            </a:pPr>
            <a:r>
              <a:rPr lang="pl-PL" sz="24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wprowadzić jednolite zasady segregacji medycznej 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itchFamily="2" charset="2"/>
              <a:buChar char=""/>
              <a:tabLst>
                <a:tab pos="1365250" algn="l"/>
              </a:tabLst>
            </a:pPr>
            <a:r>
              <a:rPr lang="pl-PL" sz="24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wszyscy pacjenci poddawani są segregacji medycznej 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itchFamily="2" charset="2"/>
              <a:buChar char=""/>
              <a:tabLst>
                <a:tab pos="1365250" algn="l"/>
              </a:tabLst>
            </a:pPr>
            <a:r>
              <a:rPr lang="pl-PL" sz="24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pacjent widzi, jak długo będzie czekał (wyświetla się czas oczekiwania)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itchFamily="2" charset="2"/>
              <a:buChar char=""/>
              <a:tabLst>
                <a:tab pos="1365250" algn="l"/>
              </a:tabLst>
            </a:pPr>
            <a:r>
              <a:rPr lang="pl-PL" sz="24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praca SOR usprawni się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="" xmlns:a16="http://schemas.microsoft.com/office/drawing/2014/main" id="{65EB4522-8D7A-3247-B797-6A7AB08D36E0}"/>
              </a:ext>
            </a:extLst>
          </p:cNvPr>
          <p:cNvSpPr/>
          <p:nvPr/>
        </p:nvSpPr>
        <p:spPr>
          <a:xfrm>
            <a:off x="1218205" y="1916546"/>
            <a:ext cx="10229088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  <a:tabLst>
                <a:tab pos="1365250" algn="l"/>
              </a:tabLst>
            </a:pPr>
            <a:r>
              <a:rPr lang="pl-PL" sz="2400" b="1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Dzięki rozwiązaniom TOPSOR:</a:t>
            </a:r>
          </a:p>
        </p:txBody>
      </p:sp>
    </p:spTree>
    <p:extLst>
      <p:ext uri="{BB962C8B-B14F-4D97-AF65-F5344CB8AC3E}">
        <p14:creationId xmlns:p14="http://schemas.microsoft.com/office/powerpoint/2010/main" val="253545241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4548</TotalTime>
  <Words>189</Words>
  <Application>Microsoft Office PowerPoint</Application>
  <PresentationFormat>Panoramiczny</PresentationFormat>
  <Paragraphs>82</Paragraphs>
  <Slides>11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Corbel</vt:lpstr>
      <vt:lpstr>Symbol</vt:lpstr>
      <vt:lpstr>Times New Roman</vt:lpstr>
      <vt:lpstr>Motyw pakietu Office</vt:lpstr>
      <vt:lpstr>Tryby Obsługi Pacjenta  w Szpitalnym Oddziale Ratunkowym  „TOPSOR”</vt:lpstr>
      <vt:lpstr>Prezentacja programu PowerPoint</vt:lpstr>
      <vt:lpstr>Czas i miejsce realizacji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Mroczka Magdalena</dc:creator>
  <cp:lastModifiedBy>Mroczka Magdalena</cp:lastModifiedBy>
  <cp:revision>84</cp:revision>
  <dcterms:created xsi:type="dcterms:W3CDTF">2019-05-24T07:46:07Z</dcterms:created>
  <dcterms:modified xsi:type="dcterms:W3CDTF">2019-06-19T12:16:55Z</dcterms:modified>
</cp:coreProperties>
</file>